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296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hyperlink" Target="http://www.hattiesburgms.com/government/departments/public-works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12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49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8.png"/><Relationship Id="rId2" Type="http://schemas.openxmlformats.org/officeDocument/2006/relationships/image" Target="../media/image34.png"/><Relationship Id="rId16" Type="http://schemas.openxmlformats.org/officeDocument/2006/relationships/hyperlink" Target="http://www.hattiesburgms.com/government/departments/public-works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0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043" y="221995"/>
            <a:ext cx="3408679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5C0A"/>
                </a:solidFill>
                <a:latin typeface="Corbel"/>
                <a:cs typeface="Corbel"/>
              </a:rPr>
              <a:t>PUBLIC WORKS DIGEST: AN INSIGHT </a:t>
            </a:r>
            <a:r>
              <a:rPr sz="1000" spc="-10" dirty="0">
                <a:solidFill>
                  <a:srgbClr val="FF5C0A"/>
                </a:solidFill>
                <a:latin typeface="Corbel"/>
                <a:cs typeface="Corbel"/>
              </a:rPr>
              <a:t>INTO THE </a:t>
            </a:r>
            <a:r>
              <a:rPr sz="1000" spc="-5" dirty="0">
                <a:solidFill>
                  <a:srgbClr val="FF5C0A"/>
                </a:solidFill>
                <a:latin typeface="Corbel"/>
                <a:cs typeface="Corbel"/>
              </a:rPr>
              <a:t>DAILY</a:t>
            </a:r>
            <a:r>
              <a:rPr sz="1000" spc="90" dirty="0">
                <a:solidFill>
                  <a:srgbClr val="FF5C0A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FF5C0A"/>
                </a:solidFill>
                <a:latin typeface="Corbel"/>
                <a:cs typeface="Corbel"/>
              </a:rPr>
              <a:t>WORKS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79056" y="221995"/>
            <a:ext cx="370205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808080"/>
                </a:solidFill>
                <a:latin typeface="Corbel"/>
                <a:cs typeface="Corbel"/>
              </a:rPr>
              <a:t>Issue</a:t>
            </a:r>
            <a:r>
              <a:rPr sz="1000" spc="-85" dirty="0">
                <a:solidFill>
                  <a:srgbClr val="808080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808080"/>
                </a:solidFill>
                <a:latin typeface="Corbel"/>
                <a:cs typeface="Corbel"/>
              </a:rPr>
              <a:t>1</a:t>
            </a:r>
            <a:endParaRPr sz="1000" dirty="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14544" y="7171943"/>
            <a:ext cx="2068068" cy="1556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20339" y="7997952"/>
            <a:ext cx="1363980" cy="1543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776585"/>
              </p:ext>
            </p:extLst>
          </p:nvPr>
        </p:nvGraphicFramePr>
        <p:xfrm>
          <a:off x="228600" y="534923"/>
          <a:ext cx="7313676" cy="3886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65497"/>
                <a:gridCol w="2448179"/>
              </a:tblGrid>
              <a:tr h="3505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464820">
                        <a:lnSpc>
                          <a:spcPts val="3030"/>
                        </a:lnSpc>
                        <a:spcBef>
                          <a:spcPts val="1380"/>
                        </a:spcBef>
                      </a:pPr>
                      <a:r>
                        <a:rPr sz="26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Public</a:t>
                      </a:r>
                      <a:r>
                        <a:rPr sz="2600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Works  </a:t>
                      </a:r>
                      <a:r>
                        <a:rPr sz="26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Digest:</a:t>
                      </a:r>
                      <a:endParaRPr sz="2600" dirty="0">
                        <a:latin typeface="Trebuchet MS"/>
                        <a:cs typeface="Trebuchet MS"/>
                      </a:endParaRPr>
                    </a:p>
                    <a:p>
                      <a:pPr marL="240665" marR="354965" algn="ctr">
                        <a:lnSpc>
                          <a:spcPts val="1860"/>
                        </a:lnSpc>
                        <a:spcBef>
                          <a:spcPts val="30"/>
                        </a:spcBef>
                      </a:pPr>
                      <a:r>
                        <a:rPr sz="1600" spc="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An </a:t>
                      </a:r>
                      <a:r>
                        <a:rPr sz="1600" spc="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Insight </a:t>
                      </a:r>
                      <a:r>
                        <a:rPr sz="1600" spc="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into </a:t>
                      </a:r>
                      <a:r>
                        <a:rPr sz="1600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  </a:t>
                      </a:r>
                      <a:r>
                        <a:rPr sz="1600" spc="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Daily </a:t>
                      </a:r>
                      <a:r>
                        <a:rPr sz="1600" spc="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Programs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&amp;  </a:t>
                      </a:r>
                      <a:r>
                        <a:rPr sz="1600" spc="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Projects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506095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400" spc="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September </a:t>
                      </a:r>
                      <a:r>
                        <a:rPr sz="1400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23,</a:t>
                      </a:r>
                      <a:r>
                        <a:rPr sz="1400" spc="1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2016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B w="45720">
                      <a:solidFill>
                        <a:srgbClr val="FFFFFF"/>
                      </a:solidFill>
                      <a:prstDash val="solid"/>
                    </a:lnB>
                    <a:solidFill>
                      <a:srgbClr val="FF5C0A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PUTTING YOUR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TAX DOLLARS TO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WORK FOR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A BETTER</a:t>
                      </a:r>
                      <a:r>
                        <a:rPr sz="900" spc="-4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HATTIESBURG</a:t>
                      </a:r>
                      <a:endParaRPr sz="9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solidFill>
                      <a:srgbClr val="FFA82F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IN THIS</a:t>
                      </a:r>
                      <a:r>
                        <a:rPr sz="900" spc="-7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ISSUE</a:t>
                      </a:r>
                      <a:endParaRPr sz="9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T w="45720">
                      <a:solidFill>
                        <a:srgbClr val="FFFFFF"/>
                      </a:solidFill>
                      <a:prstDash val="solid"/>
                    </a:lnT>
                    <a:solidFill>
                      <a:srgbClr val="404040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353059" y="5288711"/>
            <a:ext cx="2143125" cy="95123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000" spc="-10" dirty="0">
                <a:solidFill>
                  <a:srgbClr val="252525"/>
                </a:solidFill>
                <a:latin typeface="Corbel"/>
                <a:cs typeface="Corbel"/>
              </a:rPr>
              <a:t>The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services provided </a:t>
            </a:r>
            <a:r>
              <a:rPr sz="1000" spc="-10" dirty="0">
                <a:solidFill>
                  <a:srgbClr val="252525"/>
                </a:solidFill>
                <a:latin typeface="Corbel"/>
                <a:cs typeface="Corbel"/>
              </a:rPr>
              <a:t>by the</a:t>
            </a:r>
            <a:r>
              <a:rPr sz="1000" spc="45" dirty="0">
                <a:solidFill>
                  <a:srgbClr val="252525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Public</a:t>
            </a:r>
            <a:endParaRPr sz="1000">
              <a:latin typeface="Corbel"/>
              <a:cs typeface="Corbel"/>
            </a:endParaRPr>
          </a:p>
          <a:p>
            <a:pPr marL="12700" marR="5080">
              <a:lnSpc>
                <a:spcPct val="101699"/>
              </a:lnSpc>
              <a:spcBef>
                <a:spcPts val="5"/>
              </a:spcBef>
            </a:pP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Works Department are essential </a:t>
            </a:r>
            <a:r>
              <a:rPr sz="1000" spc="-10" dirty="0">
                <a:solidFill>
                  <a:srgbClr val="252525"/>
                </a:solidFill>
                <a:latin typeface="Corbel"/>
                <a:cs typeface="Corbel"/>
              </a:rPr>
              <a:t>for 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maintaining a secure and modern  lifestyle. The Public </a:t>
            </a:r>
            <a:r>
              <a:rPr sz="1000" spc="-10" dirty="0">
                <a:solidFill>
                  <a:srgbClr val="252525"/>
                </a:solidFill>
                <a:latin typeface="Corbel"/>
                <a:cs typeface="Corbel"/>
              </a:rPr>
              <a:t>Works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Department  is one of </a:t>
            </a:r>
            <a:r>
              <a:rPr sz="1000" dirty="0">
                <a:solidFill>
                  <a:srgbClr val="252525"/>
                </a:solidFill>
                <a:latin typeface="Corbel"/>
                <a:cs typeface="Corbel"/>
              </a:rPr>
              <a:t>the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City of Hattiesburg’s largest  departments and</a:t>
            </a:r>
            <a:r>
              <a:rPr sz="1000" spc="-50" dirty="0">
                <a:solidFill>
                  <a:srgbClr val="252525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includes: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4044" y="6343015"/>
            <a:ext cx="128270" cy="1276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4044" y="6504305"/>
            <a:ext cx="128270" cy="128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4044" y="6667500"/>
            <a:ext cx="128270" cy="128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4044" y="6830694"/>
            <a:ext cx="128270" cy="1276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4044" y="6993890"/>
            <a:ext cx="128270" cy="1276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4044" y="7156450"/>
            <a:ext cx="128270" cy="1282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30376" y="6334429"/>
            <a:ext cx="1427480" cy="996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0">
              <a:lnSpc>
                <a:spcPct val="106800"/>
              </a:lnSpc>
            </a:pP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Drainage &amp; </a:t>
            </a:r>
            <a:r>
              <a:rPr sz="1000" spc="-10" dirty="0">
                <a:solidFill>
                  <a:srgbClr val="252525"/>
                </a:solidFill>
                <a:latin typeface="Corbel"/>
                <a:cs typeface="Corbel"/>
              </a:rPr>
              <a:t>Health 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Sanitation &amp; Traffic  Streets &amp; Street Cleaning  Shop &amp; Airport  Construction</a:t>
            </a:r>
            <a:endParaRPr sz="1000">
              <a:latin typeface="Corbel"/>
              <a:cs typeface="Corbel"/>
            </a:endParaRPr>
          </a:p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sz="1000" spc="-10" dirty="0">
                <a:solidFill>
                  <a:srgbClr val="252525"/>
                </a:solidFill>
                <a:latin typeface="Corbel"/>
                <a:cs typeface="Corbel"/>
              </a:rPr>
              <a:t>GO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&amp; FS</a:t>
            </a:r>
            <a:r>
              <a:rPr sz="1000" spc="-35" dirty="0">
                <a:solidFill>
                  <a:srgbClr val="252525"/>
                </a:solidFill>
                <a:latin typeface="Corbel"/>
                <a:cs typeface="Corbel"/>
              </a:rPr>
              <a:t> </a:t>
            </a:r>
            <a:r>
              <a:rPr sz="1000" spc="-10" dirty="0">
                <a:solidFill>
                  <a:srgbClr val="252525"/>
                </a:solidFill>
                <a:latin typeface="Corbel"/>
                <a:cs typeface="Corbel"/>
              </a:rPr>
              <a:t>divisions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3059" y="7694218"/>
            <a:ext cx="2141855" cy="795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800"/>
              </a:lnSpc>
            </a:pP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We are committed to improving </a:t>
            </a:r>
            <a:r>
              <a:rPr sz="1000" spc="-10" dirty="0">
                <a:solidFill>
                  <a:srgbClr val="252525"/>
                </a:solidFill>
                <a:latin typeface="Corbel"/>
                <a:cs typeface="Corbel"/>
              </a:rPr>
              <a:t>the  quality </a:t>
            </a:r>
            <a:r>
              <a:rPr sz="1000" dirty="0">
                <a:solidFill>
                  <a:srgbClr val="252525"/>
                </a:solidFill>
                <a:latin typeface="Corbel"/>
                <a:cs typeface="Corbel"/>
              </a:rPr>
              <a:t>of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life for all </a:t>
            </a:r>
            <a:r>
              <a:rPr sz="1000" spc="-10" dirty="0">
                <a:solidFill>
                  <a:srgbClr val="252525"/>
                </a:solidFill>
                <a:latin typeface="Corbel"/>
                <a:cs typeface="Corbel"/>
              </a:rPr>
              <a:t>the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residents </a:t>
            </a:r>
            <a:r>
              <a:rPr sz="1000" spc="-10" dirty="0">
                <a:solidFill>
                  <a:srgbClr val="252525"/>
                </a:solidFill>
                <a:latin typeface="Corbel"/>
                <a:cs typeface="Corbel"/>
              </a:rPr>
              <a:t>by 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delivering safe, reliable, efficient and  effective services to every neighborhood  with a “can-do”</a:t>
            </a:r>
            <a:r>
              <a:rPr sz="1000" spc="-25" dirty="0">
                <a:solidFill>
                  <a:srgbClr val="252525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attitude.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3059" y="8584234"/>
            <a:ext cx="2146935" cy="950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800"/>
              </a:lnSpc>
            </a:pP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Our goal is to preserve public  improvements </a:t>
            </a:r>
            <a:r>
              <a:rPr sz="1000" spc="-10" dirty="0">
                <a:solidFill>
                  <a:srgbClr val="252525"/>
                </a:solidFill>
                <a:latin typeface="Corbel"/>
                <a:cs typeface="Corbel"/>
              </a:rPr>
              <a:t>by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investing in </a:t>
            </a:r>
            <a:r>
              <a:rPr sz="1000" spc="-10" dirty="0">
                <a:solidFill>
                  <a:srgbClr val="252525"/>
                </a:solidFill>
                <a:latin typeface="Corbel"/>
                <a:cs typeface="Corbel"/>
              </a:rPr>
              <a:t>our 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infrastructure before the onset of major  problems. The Hattiesburg Department  of Public </a:t>
            </a:r>
            <a:r>
              <a:rPr sz="1000" spc="-10" dirty="0">
                <a:solidFill>
                  <a:srgbClr val="252525"/>
                </a:solidFill>
                <a:latin typeface="Corbel"/>
                <a:cs typeface="Corbel"/>
              </a:rPr>
              <a:t>Works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is dedicated to working  as a </a:t>
            </a:r>
            <a:r>
              <a:rPr sz="1000" spc="-10" dirty="0">
                <a:solidFill>
                  <a:srgbClr val="252525"/>
                </a:solidFill>
                <a:latin typeface="Corbel"/>
                <a:cs typeface="Corbel"/>
              </a:rPr>
              <a:t>team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to ensure </a:t>
            </a:r>
            <a:r>
              <a:rPr sz="1000" spc="-10" dirty="0">
                <a:solidFill>
                  <a:srgbClr val="252525"/>
                </a:solidFill>
                <a:latin typeface="Corbel"/>
                <a:cs typeface="Corbel"/>
              </a:rPr>
              <a:t>our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residents</a:t>
            </a:r>
            <a:r>
              <a:rPr sz="1000" spc="25" dirty="0">
                <a:solidFill>
                  <a:srgbClr val="252525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receive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07335" y="5288102"/>
            <a:ext cx="2124075" cy="331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200"/>
              </a:lnSpc>
            </a:pPr>
            <a:r>
              <a:rPr sz="1000" spc="-10" dirty="0">
                <a:solidFill>
                  <a:srgbClr val="252525"/>
                </a:solidFill>
                <a:latin typeface="Corbel"/>
                <a:cs typeface="Corbel"/>
              </a:rPr>
              <a:t>the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highest quality of services </a:t>
            </a:r>
            <a:r>
              <a:rPr sz="1000" spc="-10" dirty="0">
                <a:solidFill>
                  <a:srgbClr val="252525"/>
                </a:solidFill>
                <a:latin typeface="Corbel"/>
                <a:cs typeface="Corbel"/>
              </a:rPr>
              <a:t>today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and  in </a:t>
            </a:r>
            <a:r>
              <a:rPr sz="1000" spc="-10" dirty="0">
                <a:solidFill>
                  <a:srgbClr val="252525"/>
                </a:solidFill>
                <a:latin typeface="Corbel"/>
                <a:cs typeface="Corbel"/>
              </a:rPr>
              <a:t>the</a:t>
            </a:r>
            <a:r>
              <a:rPr sz="1000" spc="-70" dirty="0">
                <a:solidFill>
                  <a:srgbClr val="252525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future.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07335" y="5714313"/>
            <a:ext cx="2147570" cy="234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699"/>
              </a:lnSpc>
            </a:pPr>
            <a:r>
              <a:rPr sz="1000" spc="-10" dirty="0">
                <a:solidFill>
                  <a:srgbClr val="252525"/>
                </a:solidFill>
                <a:latin typeface="Corbel"/>
                <a:cs typeface="Corbel"/>
              </a:rPr>
              <a:t>The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mission </a:t>
            </a:r>
            <a:r>
              <a:rPr sz="1000" dirty="0">
                <a:solidFill>
                  <a:srgbClr val="252525"/>
                </a:solidFill>
                <a:latin typeface="Corbel"/>
                <a:cs typeface="Corbel"/>
              </a:rPr>
              <a:t>of </a:t>
            </a:r>
            <a:r>
              <a:rPr sz="1000" spc="-10" dirty="0">
                <a:solidFill>
                  <a:srgbClr val="252525"/>
                </a:solidFill>
                <a:latin typeface="Corbel"/>
                <a:cs typeface="Corbel"/>
              </a:rPr>
              <a:t>the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Public Works  Department is to deliver excellent public  works services that maintain and  improve the City of Hattiesburg’s  infrastructure through strong  community partnerships,  straightforward policies, and responsible  </a:t>
            </a:r>
            <a:r>
              <a:rPr sz="1000" spc="-10" dirty="0">
                <a:solidFill>
                  <a:srgbClr val="252525"/>
                </a:solidFill>
                <a:latin typeface="Corbel"/>
                <a:cs typeface="Corbel"/>
              </a:rPr>
              <a:t>stewardship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of fiscal and</a:t>
            </a:r>
            <a:r>
              <a:rPr sz="1000" spc="10" dirty="0">
                <a:solidFill>
                  <a:srgbClr val="252525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human</a:t>
            </a:r>
            <a:endParaRPr sz="1000">
              <a:latin typeface="Corbel"/>
              <a:cs typeface="Corbel"/>
            </a:endParaRPr>
          </a:p>
          <a:p>
            <a:pPr marL="12700" marR="113664">
              <a:lnSpc>
                <a:spcPct val="101699"/>
              </a:lnSpc>
            </a:pP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resources. </a:t>
            </a:r>
            <a:r>
              <a:rPr sz="1000" spc="-10" dirty="0">
                <a:solidFill>
                  <a:srgbClr val="252525"/>
                </a:solidFill>
                <a:latin typeface="Corbel"/>
                <a:cs typeface="Corbel"/>
              </a:rPr>
              <a:t>The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ultimate goal of </a:t>
            </a:r>
            <a:r>
              <a:rPr sz="1000" spc="-10" dirty="0">
                <a:solidFill>
                  <a:srgbClr val="252525"/>
                </a:solidFill>
                <a:latin typeface="Corbel"/>
                <a:cs typeface="Corbel"/>
              </a:rPr>
              <a:t>our 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department is to </a:t>
            </a:r>
            <a:r>
              <a:rPr sz="1000" spc="-10" dirty="0">
                <a:solidFill>
                  <a:srgbClr val="252525"/>
                </a:solidFill>
                <a:latin typeface="Corbel"/>
                <a:cs typeface="Corbel"/>
              </a:rPr>
              <a:t>become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a recognized  leader in </a:t>
            </a:r>
            <a:r>
              <a:rPr sz="1000" spc="-10" dirty="0">
                <a:solidFill>
                  <a:srgbClr val="252525"/>
                </a:solidFill>
                <a:latin typeface="Corbel"/>
                <a:cs typeface="Corbel"/>
              </a:rPr>
              <a:t>the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delivery </a:t>
            </a:r>
            <a:r>
              <a:rPr sz="1000" dirty="0">
                <a:solidFill>
                  <a:srgbClr val="252525"/>
                </a:solidFill>
                <a:latin typeface="Corbel"/>
                <a:cs typeface="Corbel"/>
              </a:rPr>
              <a:t>of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public services  </a:t>
            </a:r>
            <a:r>
              <a:rPr sz="1000" spc="-10" dirty="0">
                <a:solidFill>
                  <a:srgbClr val="252525"/>
                </a:solidFill>
                <a:latin typeface="Corbel"/>
                <a:cs typeface="Corbel"/>
              </a:rPr>
              <a:t>by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providing efficient and quality  services, as well as, improving </a:t>
            </a:r>
            <a:r>
              <a:rPr sz="1000" spc="-10" dirty="0">
                <a:solidFill>
                  <a:srgbClr val="252525"/>
                </a:solidFill>
                <a:latin typeface="Corbel"/>
                <a:cs typeface="Corbel"/>
              </a:rPr>
              <a:t>the  quality </a:t>
            </a:r>
            <a:r>
              <a:rPr sz="1000" dirty="0">
                <a:solidFill>
                  <a:srgbClr val="252525"/>
                </a:solidFill>
                <a:latin typeface="Corbel"/>
                <a:cs typeface="Corbel"/>
              </a:rPr>
              <a:t>of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life for </a:t>
            </a:r>
            <a:r>
              <a:rPr sz="1000" spc="-10" dirty="0">
                <a:solidFill>
                  <a:srgbClr val="252525"/>
                </a:solidFill>
                <a:latin typeface="Corbel"/>
                <a:cs typeface="Corbel"/>
              </a:rPr>
              <a:t>the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citizens </a:t>
            </a:r>
            <a:r>
              <a:rPr sz="1000" spc="-10" dirty="0">
                <a:solidFill>
                  <a:srgbClr val="252525"/>
                </a:solidFill>
                <a:latin typeface="Corbel"/>
                <a:cs typeface="Corbel"/>
              </a:rPr>
              <a:t>of 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Hattiesburg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24069" y="6447409"/>
            <a:ext cx="2274570" cy="577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dirty="0">
                <a:solidFill>
                  <a:srgbClr val="FF5C0A"/>
                </a:solidFill>
                <a:latin typeface="Trebuchet MS"/>
                <a:cs typeface="Trebuchet MS"/>
              </a:rPr>
              <a:t>Tatum </a:t>
            </a:r>
            <a:r>
              <a:rPr sz="1200" spc="-5" dirty="0">
                <a:solidFill>
                  <a:srgbClr val="FF5C0A"/>
                </a:solidFill>
                <a:latin typeface="Trebuchet MS"/>
                <a:cs typeface="Trebuchet MS"/>
              </a:rPr>
              <a:t>Park</a:t>
            </a:r>
            <a:r>
              <a:rPr sz="1200" spc="-90" dirty="0">
                <a:solidFill>
                  <a:srgbClr val="FF5C0A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FF5C0A"/>
                </a:solidFill>
                <a:latin typeface="Trebuchet MS"/>
                <a:cs typeface="Trebuchet MS"/>
              </a:rPr>
              <a:t>Construction</a:t>
            </a:r>
            <a:endParaRPr sz="1200">
              <a:latin typeface="Trebuchet MS"/>
              <a:cs typeface="Trebuchet MS"/>
            </a:endParaRPr>
          </a:p>
          <a:p>
            <a:pPr marL="12700" marR="5080" algn="just">
              <a:lnSpc>
                <a:spcPct val="101899"/>
              </a:lnSpc>
              <a:spcBef>
                <a:spcPts val="20"/>
              </a:spcBef>
            </a:pPr>
            <a:r>
              <a:rPr sz="800" spc="-5" dirty="0">
                <a:solidFill>
                  <a:srgbClr val="252525"/>
                </a:solidFill>
                <a:latin typeface="Corbel"/>
                <a:cs typeface="Corbel"/>
              </a:rPr>
              <a:t>Ground </a:t>
            </a:r>
            <a:r>
              <a:rPr sz="800" dirty="0">
                <a:solidFill>
                  <a:srgbClr val="252525"/>
                </a:solidFill>
                <a:latin typeface="Corbel"/>
                <a:cs typeface="Corbel"/>
              </a:rPr>
              <a:t>is </a:t>
            </a:r>
            <a:r>
              <a:rPr sz="800" spc="-5" dirty="0">
                <a:solidFill>
                  <a:srgbClr val="252525"/>
                </a:solidFill>
                <a:latin typeface="Corbel"/>
                <a:cs typeface="Corbel"/>
              </a:rPr>
              <a:t>broken </a:t>
            </a:r>
            <a:r>
              <a:rPr sz="800" dirty="0">
                <a:solidFill>
                  <a:srgbClr val="252525"/>
                </a:solidFill>
                <a:latin typeface="Corbel"/>
                <a:cs typeface="Corbel"/>
              </a:rPr>
              <a:t>for </a:t>
            </a:r>
            <a:r>
              <a:rPr sz="800" spc="-5" dirty="0">
                <a:solidFill>
                  <a:srgbClr val="252525"/>
                </a:solidFill>
                <a:latin typeface="Corbel"/>
                <a:cs typeface="Corbel"/>
              </a:rPr>
              <a:t>new retention </a:t>
            </a:r>
            <a:r>
              <a:rPr sz="800" dirty="0">
                <a:solidFill>
                  <a:srgbClr val="252525"/>
                </a:solidFill>
                <a:latin typeface="Corbel"/>
                <a:cs typeface="Corbel"/>
              </a:rPr>
              <a:t>pond at the </a:t>
            </a:r>
            <a:r>
              <a:rPr sz="800" spc="-5" dirty="0">
                <a:solidFill>
                  <a:srgbClr val="252525"/>
                </a:solidFill>
                <a:latin typeface="Corbel"/>
                <a:cs typeface="Corbel"/>
              </a:rPr>
              <a:t>site </a:t>
            </a:r>
            <a:r>
              <a:rPr sz="800" dirty="0">
                <a:solidFill>
                  <a:srgbClr val="252525"/>
                </a:solidFill>
                <a:latin typeface="Corbel"/>
                <a:cs typeface="Corbel"/>
              </a:rPr>
              <a:t>of  the </a:t>
            </a:r>
            <a:r>
              <a:rPr sz="800" spc="-5" dirty="0">
                <a:solidFill>
                  <a:srgbClr val="252525"/>
                </a:solidFill>
                <a:latin typeface="Corbel"/>
                <a:cs typeface="Corbel"/>
              </a:rPr>
              <a:t>new Parks </a:t>
            </a:r>
            <a:r>
              <a:rPr sz="800" dirty="0">
                <a:solidFill>
                  <a:srgbClr val="252525"/>
                </a:solidFill>
                <a:latin typeface="Corbel"/>
                <a:cs typeface="Corbel"/>
              </a:rPr>
              <a:t>&amp; </a:t>
            </a:r>
            <a:r>
              <a:rPr sz="800" spc="-5" dirty="0">
                <a:solidFill>
                  <a:srgbClr val="252525"/>
                </a:solidFill>
                <a:latin typeface="Corbel"/>
                <a:cs typeface="Corbel"/>
              </a:rPr>
              <a:t>Recreation Maintenance Division site  located </a:t>
            </a:r>
            <a:r>
              <a:rPr sz="800" dirty="0">
                <a:solidFill>
                  <a:srgbClr val="252525"/>
                </a:solidFill>
                <a:latin typeface="Corbel"/>
                <a:cs typeface="Corbel"/>
              </a:rPr>
              <a:t>at </a:t>
            </a:r>
            <a:r>
              <a:rPr sz="800" spc="-5" dirty="0">
                <a:solidFill>
                  <a:srgbClr val="252525"/>
                </a:solidFill>
                <a:latin typeface="Corbel"/>
                <a:cs typeface="Corbel"/>
              </a:rPr>
              <a:t>Tatum Park... pg.</a:t>
            </a:r>
            <a:r>
              <a:rPr sz="800" spc="-40" dirty="0">
                <a:solidFill>
                  <a:srgbClr val="252525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252525"/>
                </a:solidFill>
                <a:latin typeface="Corbel"/>
                <a:cs typeface="Corbel"/>
              </a:rPr>
              <a:t>2</a:t>
            </a:r>
            <a:endParaRPr sz="800">
              <a:latin typeface="Corbel"/>
              <a:cs typeface="Corbe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24069" y="8954719"/>
            <a:ext cx="2353945" cy="577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5C0A"/>
                </a:solidFill>
                <a:latin typeface="Trebuchet MS"/>
                <a:cs typeface="Trebuchet MS"/>
              </a:rPr>
              <a:t>Signage</a:t>
            </a:r>
            <a:r>
              <a:rPr sz="1200" spc="-85" dirty="0">
                <a:solidFill>
                  <a:srgbClr val="FF5C0A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FF5C0A"/>
                </a:solidFill>
                <a:latin typeface="Trebuchet MS"/>
                <a:cs typeface="Trebuchet MS"/>
              </a:rPr>
              <a:t>Maintenance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01899"/>
              </a:lnSpc>
              <a:spcBef>
                <a:spcPts val="20"/>
              </a:spcBef>
            </a:pPr>
            <a:r>
              <a:rPr sz="800" spc="-5" dirty="0">
                <a:solidFill>
                  <a:srgbClr val="252525"/>
                </a:solidFill>
                <a:latin typeface="Corbel"/>
                <a:cs typeface="Corbel"/>
              </a:rPr>
              <a:t>The Public </a:t>
            </a:r>
            <a:r>
              <a:rPr sz="800" dirty="0">
                <a:solidFill>
                  <a:srgbClr val="252525"/>
                </a:solidFill>
                <a:latin typeface="Corbel"/>
                <a:cs typeface="Corbel"/>
              </a:rPr>
              <a:t>Works </a:t>
            </a:r>
            <a:r>
              <a:rPr sz="800" spc="-5" dirty="0">
                <a:solidFill>
                  <a:srgbClr val="252525"/>
                </a:solidFill>
                <a:latin typeface="Corbel"/>
                <a:cs typeface="Corbel"/>
              </a:rPr>
              <a:t>Department </a:t>
            </a:r>
            <a:r>
              <a:rPr sz="800" dirty="0">
                <a:solidFill>
                  <a:srgbClr val="252525"/>
                </a:solidFill>
                <a:latin typeface="Corbel"/>
                <a:cs typeface="Corbel"/>
              </a:rPr>
              <a:t>makes a </a:t>
            </a:r>
            <a:r>
              <a:rPr sz="800" spc="-5" dirty="0">
                <a:solidFill>
                  <a:srgbClr val="252525"/>
                </a:solidFill>
                <a:latin typeface="Corbel"/>
                <a:cs typeface="Corbel"/>
              </a:rPr>
              <a:t>continued effort  to update </a:t>
            </a:r>
            <a:r>
              <a:rPr sz="800" dirty="0">
                <a:solidFill>
                  <a:srgbClr val="252525"/>
                </a:solidFill>
                <a:latin typeface="Corbel"/>
                <a:cs typeface="Corbel"/>
              </a:rPr>
              <a:t>and maintain </a:t>
            </a:r>
            <a:r>
              <a:rPr sz="800" spc="-5" dirty="0">
                <a:solidFill>
                  <a:srgbClr val="252525"/>
                </a:solidFill>
                <a:latin typeface="Corbel"/>
                <a:cs typeface="Corbel"/>
              </a:rPr>
              <a:t>traffic signs throughout </a:t>
            </a:r>
            <a:r>
              <a:rPr sz="800" dirty="0">
                <a:solidFill>
                  <a:srgbClr val="252525"/>
                </a:solidFill>
                <a:latin typeface="Corbel"/>
                <a:cs typeface="Corbel"/>
              </a:rPr>
              <a:t>the  </a:t>
            </a:r>
            <a:r>
              <a:rPr sz="800" spc="-5" dirty="0">
                <a:solidFill>
                  <a:srgbClr val="252525"/>
                </a:solidFill>
                <a:latin typeface="Corbel"/>
                <a:cs typeface="Corbel"/>
              </a:rPr>
              <a:t>city...pg.</a:t>
            </a:r>
            <a:r>
              <a:rPr sz="800" spc="-70" dirty="0">
                <a:solidFill>
                  <a:srgbClr val="252525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252525"/>
                </a:solidFill>
                <a:latin typeface="Corbel"/>
                <a:cs typeface="Corbel"/>
              </a:rPr>
              <a:t>3</a:t>
            </a:r>
            <a:endParaRPr sz="800">
              <a:latin typeface="Corbel"/>
              <a:cs typeface="Corbe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3059" y="4556886"/>
            <a:ext cx="314388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Trebuchet MS"/>
                <a:cs typeface="Trebuchet MS"/>
              </a:rPr>
              <a:t>Public Works</a:t>
            </a:r>
            <a:r>
              <a:rPr sz="2800" spc="-55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Digest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45964" y="4381500"/>
            <a:ext cx="2436876" cy="18806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4921" y="968375"/>
            <a:ext cx="3988689" cy="25989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0124" y="533400"/>
            <a:ext cx="4858512" cy="4358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0124" y="3566159"/>
            <a:ext cx="4858512" cy="4358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0124" y="533400"/>
            <a:ext cx="435863" cy="34686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52771" y="533400"/>
            <a:ext cx="435863" cy="3468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28625" y="7324090"/>
            <a:ext cx="2228850" cy="238125"/>
          </a:xfrm>
          <a:prstGeom prst="rect">
            <a:avLst/>
          </a:prstGeom>
          <a:solidFill>
            <a:srgbClr val="E28400"/>
          </a:solidFill>
        </p:spPr>
        <p:txBody>
          <a:bodyPr vert="horz" wrap="square" lIns="0" tIns="41910" rIns="0" bIns="0" rtlCol="0">
            <a:spAutoFit/>
          </a:bodyPr>
          <a:lstStyle/>
          <a:p>
            <a:pPr marL="324485">
              <a:lnSpc>
                <a:spcPct val="100000"/>
              </a:lnSpc>
              <a:spcBef>
                <a:spcPts val="330"/>
              </a:spcBef>
            </a:pPr>
            <a:r>
              <a:rPr sz="1200" b="1" i="1" dirty="0">
                <a:latin typeface="Corbel"/>
                <a:cs typeface="Corbel"/>
              </a:rPr>
              <a:t>From </a:t>
            </a:r>
            <a:r>
              <a:rPr sz="1200" b="1" i="1" spc="-5" dirty="0">
                <a:latin typeface="Corbel"/>
                <a:cs typeface="Corbel"/>
              </a:rPr>
              <a:t>the Director’s</a:t>
            </a:r>
            <a:r>
              <a:rPr sz="1200" b="1" i="1" spc="-35" dirty="0">
                <a:latin typeface="Corbel"/>
                <a:cs typeface="Corbel"/>
              </a:rPr>
              <a:t> </a:t>
            </a:r>
            <a:r>
              <a:rPr sz="1200" b="1" i="1" spc="-5" dirty="0">
                <a:latin typeface="Corbel"/>
                <a:cs typeface="Corbel"/>
              </a:rPr>
              <a:t>Desk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438614" y="9207372"/>
            <a:ext cx="2523148" cy="8058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65654" y="9288818"/>
            <a:ext cx="2262632" cy="5208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520" y="221995"/>
            <a:ext cx="3464560" cy="327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5C0A"/>
                </a:solidFill>
                <a:latin typeface="Corbel"/>
                <a:cs typeface="Corbel"/>
              </a:rPr>
              <a:t>PUBLIC WORKS DIGEST: AN INSIGHT </a:t>
            </a:r>
            <a:r>
              <a:rPr sz="1000" spc="-10" dirty="0">
                <a:solidFill>
                  <a:srgbClr val="FF5C0A"/>
                </a:solidFill>
                <a:latin typeface="Corbel"/>
                <a:cs typeface="Corbel"/>
              </a:rPr>
              <a:t>INTO THE </a:t>
            </a:r>
            <a:r>
              <a:rPr sz="1000" spc="-5" dirty="0">
                <a:solidFill>
                  <a:srgbClr val="FF5C0A"/>
                </a:solidFill>
                <a:latin typeface="Corbel"/>
                <a:cs typeface="Corbel"/>
              </a:rPr>
              <a:t>DAILY WORKS</a:t>
            </a:r>
            <a:r>
              <a:rPr sz="1000" spc="110" dirty="0">
                <a:solidFill>
                  <a:srgbClr val="FF5C0A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FF5C0A"/>
                </a:solidFill>
                <a:latin typeface="Corbel"/>
                <a:cs typeface="Corbel"/>
              </a:rPr>
              <a:t>|</a:t>
            </a:r>
            <a:endParaRPr sz="10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000" spc="-5" dirty="0">
                <a:solidFill>
                  <a:srgbClr val="808080"/>
                </a:solidFill>
                <a:latin typeface="Corbel"/>
                <a:cs typeface="Corbel"/>
              </a:rPr>
              <a:t>Issue</a:t>
            </a:r>
            <a:r>
              <a:rPr sz="1000" spc="-85" dirty="0">
                <a:solidFill>
                  <a:srgbClr val="808080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808080"/>
                </a:solidFill>
                <a:latin typeface="Corbel"/>
                <a:cs typeface="Corbel"/>
              </a:rPr>
              <a:t>1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59471" y="221995"/>
            <a:ext cx="90170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5C0A"/>
                </a:solidFill>
                <a:latin typeface="Corbel"/>
                <a:cs typeface="Corbel"/>
              </a:rPr>
              <a:t>2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7329" y="576706"/>
            <a:ext cx="7305040" cy="137160"/>
          </a:xfrm>
          <a:custGeom>
            <a:avLst/>
            <a:gdLst/>
            <a:ahLst/>
            <a:cxnLst/>
            <a:rect l="l" t="t" r="r" b="b"/>
            <a:pathLst>
              <a:path w="7305040" h="137159">
                <a:moveTo>
                  <a:pt x="0" y="137159"/>
                </a:moveTo>
                <a:lnTo>
                  <a:pt x="7305040" y="137159"/>
                </a:lnTo>
                <a:lnTo>
                  <a:pt x="7305040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FF5C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5876925"/>
            <a:ext cx="7315200" cy="137160"/>
          </a:xfrm>
          <a:custGeom>
            <a:avLst/>
            <a:gdLst/>
            <a:ahLst/>
            <a:cxnLst/>
            <a:rect l="l" t="t" r="r" b="b"/>
            <a:pathLst>
              <a:path w="7315200" h="137160">
                <a:moveTo>
                  <a:pt x="0" y="137160"/>
                </a:moveTo>
                <a:lnTo>
                  <a:pt x="7315200" y="137160"/>
                </a:lnTo>
                <a:lnTo>
                  <a:pt x="7315200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FA8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7548" y="1639875"/>
            <a:ext cx="2288540" cy="280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800"/>
              </a:lnSpc>
            </a:pPr>
            <a:r>
              <a:rPr sz="1000" spc="-10" dirty="0">
                <a:solidFill>
                  <a:srgbClr val="252525"/>
                </a:solidFill>
                <a:latin typeface="Corbel"/>
                <a:cs typeface="Corbel"/>
              </a:rPr>
              <a:t>Tatum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Park has positioned itself as </a:t>
            </a:r>
            <a:r>
              <a:rPr sz="1000" spc="-10" dirty="0">
                <a:solidFill>
                  <a:srgbClr val="252525"/>
                </a:solidFill>
                <a:latin typeface="Corbel"/>
                <a:cs typeface="Corbel"/>
              </a:rPr>
              <a:t>one </a:t>
            </a:r>
            <a:r>
              <a:rPr sz="1000" dirty="0">
                <a:solidFill>
                  <a:srgbClr val="252525"/>
                </a:solidFill>
                <a:latin typeface="Corbel"/>
                <a:cs typeface="Corbel"/>
              </a:rPr>
              <a:t>of 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the City of Hattiesburg’s premier youth  association athletic sports complex. </a:t>
            </a:r>
            <a:r>
              <a:rPr sz="1000" spc="-10" dirty="0">
                <a:solidFill>
                  <a:srgbClr val="252525"/>
                </a:solidFill>
                <a:latin typeface="Corbel"/>
                <a:cs typeface="Corbel"/>
              </a:rPr>
              <a:t>Tatum 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Park is expanding in a most positive aspect  as </a:t>
            </a:r>
            <a:r>
              <a:rPr sz="1000" spc="-10" dirty="0">
                <a:solidFill>
                  <a:srgbClr val="252525"/>
                </a:solidFill>
                <a:latin typeface="Corbel"/>
                <a:cs typeface="Corbel"/>
              </a:rPr>
              <a:t>the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city’s Parks &amp; Recreation  Maintenance Division makes its new </a:t>
            </a:r>
            <a:r>
              <a:rPr sz="1000" spc="-10" dirty="0">
                <a:solidFill>
                  <a:srgbClr val="252525"/>
                </a:solidFill>
                <a:latin typeface="Corbel"/>
                <a:cs typeface="Corbel"/>
              </a:rPr>
              <a:t>home 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in </a:t>
            </a:r>
            <a:r>
              <a:rPr sz="1000" spc="-10" dirty="0">
                <a:solidFill>
                  <a:srgbClr val="252525"/>
                </a:solidFill>
                <a:latin typeface="Corbel"/>
                <a:cs typeface="Corbel"/>
              </a:rPr>
              <a:t>the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area. </a:t>
            </a:r>
            <a:r>
              <a:rPr sz="1000" spc="-10" dirty="0">
                <a:solidFill>
                  <a:srgbClr val="252525"/>
                </a:solidFill>
                <a:latin typeface="Corbel"/>
                <a:cs typeface="Corbel"/>
              </a:rPr>
              <a:t>With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the addition of new  facilities there comes new challenges and  new opportunities for improvements  within the area. </a:t>
            </a:r>
            <a:r>
              <a:rPr sz="1000" spc="-10" dirty="0">
                <a:solidFill>
                  <a:srgbClr val="252525"/>
                </a:solidFill>
                <a:latin typeface="Corbel"/>
                <a:cs typeface="Corbel"/>
              </a:rPr>
              <a:t>The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Hattiesburg Public  Works department, in partnership </a:t>
            </a:r>
            <a:r>
              <a:rPr sz="1000" spc="-10" dirty="0">
                <a:solidFill>
                  <a:srgbClr val="252525"/>
                </a:solidFill>
                <a:latin typeface="Corbel"/>
                <a:cs typeface="Corbel"/>
              </a:rPr>
              <a:t>with 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Parks &amp; </a:t>
            </a:r>
            <a:r>
              <a:rPr sz="1000" spc="-10" dirty="0">
                <a:solidFill>
                  <a:srgbClr val="252525"/>
                </a:solidFill>
                <a:latin typeface="Corbel"/>
                <a:cs typeface="Corbel"/>
              </a:rPr>
              <a:t>Rec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division and Forrest </a:t>
            </a:r>
            <a:r>
              <a:rPr sz="1000" spc="-10" dirty="0">
                <a:solidFill>
                  <a:srgbClr val="252525"/>
                </a:solidFill>
                <a:latin typeface="Corbel"/>
                <a:cs typeface="Corbel"/>
              </a:rPr>
              <a:t>County  has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broken ground and is now in </a:t>
            </a:r>
            <a:r>
              <a:rPr sz="1000" dirty="0">
                <a:solidFill>
                  <a:srgbClr val="252525"/>
                </a:solidFill>
                <a:latin typeface="Corbel"/>
                <a:cs typeface="Corbel"/>
              </a:rPr>
              <a:t>the 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process of establishing </a:t>
            </a:r>
            <a:r>
              <a:rPr sz="1000" spc="-10" dirty="0">
                <a:solidFill>
                  <a:srgbClr val="252525"/>
                </a:solidFill>
                <a:latin typeface="Corbel"/>
                <a:cs typeface="Corbel"/>
              </a:rPr>
              <a:t>the </a:t>
            </a:r>
            <a:r>
              <a:rPr sz="1000" dirty="0">
                <a:solidFill>
                  <a:srgbClr val="252525"/>
                </a:solidFill>
                <a:latin typeface="Corbel"/>
                <a:cs typeface="Corbel"/>
              </a:rPr>
              <a:t>new</a:t>
            </a:r>
            <a:r>
              <a:rPr sz="1000" spc="5" dirty="0">
                <a:solidFill>
                  <a:srgbClr val="252525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facilities.</a:t>
            </a:r>
            <a:endParaRPr sz="1000">
              <a:latin typeface="Corbel"/>
              <a:cs typeface="Corbel"/>
            </a:endParaRPr>
          </a:p>
          <a:p>
            <a:pPr marL="12700" marR="83185">
              <a:lnSpc>
                <a:spcPts val="1220"/>
              </a:lnSpc>
              <a:spcBef>
                <a:spcPts val="35"/>
              </a:spcBef>
            </a:pP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Construction and paving projects </a:t>
            </a:r>
            <a:r>
              <a:rPr sz="1000" spc="-10" dirty="0">
                <a:solidFill>
                  <a:srgbClr val="252525"/>
                </a:solidFill>
                <a:latin typeface="Corbel"/>
                <a:cs typeface="Corbel"/>
              </a:rPr>
              <a:t>have 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made it possible to gain access to </a:t>
            </a:r>
            <a:r>
              <a:rPr sz="1000" spc="-10" dirty="0">
                <a:solidFill>
                  <a:srgbClr val="252525"/>
                </a:solidFill>
                <a:latin typeface="Corbel"/>
                <a:cs typeface="Corbel"/>
              </a:rPr>
              <a:t>the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 new</a:t>
            </a:r>
            <a:endParaRPr sz="1000">
              <a:latin typeface="Corbel"/>
              <a:cs typeface="Corbel"/>
            </a:endParaRPr>
          </a:p>
          <a:p>
            <a:pPr marL="12700" marR="288290">
              <a:lnSpc>
                <a:spcPts val="1200"/>
              </a:lnSpc>
              <a:spcBef>
                <a:spcPts val="20"/>
              </a:spcBef>
            </a:pP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facilities and to continue with </a:t>
            </a:r>
            <a:r>
              <a:rPr sz="1000" spc="-10" dirty="0">
                <a:solidFill>
                  <a:srgbClr val="252525"/>
                </a:solidFill>
                <a:latin typeface="Corbel"/>
                <a:cs typeface="Corbel"/>
              </a:rPr>
              <a:t>the </a:t>
            </a:r>
            <a:r>
              <a:rPr sz="1000" spc="-5" dirty="0">
                <a:solidFill>
                  <a:srgbClr val="252525"/>
                </a:solidFill>
                <a:latin typeface="Corbel"/>
                <a:cs typeface="Corbel"/>
              </a:rPr>
              <a:t>new  upgrades.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00044" y="245363"/>
            <a:ext cx="4154424" cy="3794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53055" y="6316979"/>
            <a:ext cx="3363468" cy="2865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74614" y="3632286"/>
            <a:ext cx="1570990" cy="7632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800" i="1" spc="-5" dirty="0">
                <a:solidFill>
                  <a:srgbClr val="7E7E7E"/>
                </a:solidFill>
                <a:latin typeface="Corbel"/>
                <a:cs typeface="Corbel"/>
              </a:rPr>
              <a:t>City of Hattiesburg Public</a:t>
            </a:r>
            <a:r>
              <a:rPr sz="800" i="1" spc="-35" dirty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7E7E7E"/>
                </a:solidFill>
                <a:latin typeface="Corbel"/>
                <a:cs typeface="Corbel"/>
              </a:rPr>
              <a:t>Works</a:t>
            </a:r>
            <a:endParaRPr sz="800">
              <a:latin typeface="Corbel"/>
              <a:cs typeface="Corbel"/>
            </a:endParaRPr>
          </a:p>
          <a:p>
            <a:pPr marL="12700" marR="5080">
              <a:lnSpc>
                <a:spcPct val="101600"/>
              </a:lnSpc>
              <a:spcBef>
                <a:spcPts val="5"/>
              </a:spcBef>
            </a:pPr>
            <a:r>
              <a:rPr sz="800" i="1" spc="-5" dirty="0">
                <a:solidFill>
                  <a:srgbClr val="7E7E7E"/>
                </a:solidFill>
                <a:latin typeface="Corbel"/>
                <a:cs typeface="Corbel"/>
              </a:rPr>
              <a:t>associate </a:t>
            </a:r>
            <a:r>
              <a:rPr sz="800" i="1" dirty="0">
                <a:solidFill>
                  <a:srgbClr val="7E7E7E"/>
                </a:solidFill>
                <a:latin typeface="Corbel"/>
                <a:cs typeface="Corbel"/>
              </a:rPr>
              <a:t>uses </a:t>
            </a:r>
            <a:r>
              <a:rPr sz="800" i="1" spc="-5" dirty="0">
                <a:solidFill>
                  <a:srgbClr val="7E7E7E"/>
                </a:solidFill>
                <a:latin typeface="Corbel"/>
                <a:cs typeface="Corbel"/>
              </a:rPr>
              <a:t>heavy equipment </a:t>
            </a:r>
            <a:r>
              <a:rPr sz="800" i="1" spc="-10" dirty="0">
                <a:solidFill>
                  <a:srgbClr val="7E7E7E"/>
                </a:solidFill>
                <a:latin typeface="Corbel"/>
                <a:cs typeface="Corbel"/>
              </a:rPr>
              <a:t>to  </a:t>
            </a:r>
            <a:r>
              <a:rPr sz="800" i="1" spc="-5" dirty="0">
                <a:solidFill>
                  <a:srgbClr val="7E7E7E"/>
                </a:solidFill>
                <a:latin typeface="Corbel"/>
                <a:cs typeface="Corbel"/>
              </a:rPr>
              <a:t>move soil </a:t>
            </a:r>
            <a:r>
              <a:rPr sz="800" i="1" dirty="0">
                <a:solidFill>
                  <a:srgbClr val="7E7E7E"/>
                </a:solidFill>
                <a:latin typeface="Corbel"/>
                <a:cs typeface="Corbel"/>
              </a:rPr>
              <a:t>and </a:t>
            </a:r>
            <a:r>
              <a:rPr sz="800" i="1" spc="-5" dirty="0">
                <a:solidFill>
                  <a:srgbClr val="7E7E7E"/>
                </a:solidFill>
                <a:latin typeface="Corbel"/>
                <a:cs typeface="Corbel"/>
              </a:rPr>
              <a:t>begin process of making  </a:t>
            </a:r>
            <a:r>
              <a:rPr sz="800" i="1" dirty="0">
                <a:solidFill>
                  <a:srgbClr val="7E7E7E"/>
                </a:solidFill>
                <a:latin typeface="Corbel"/>
                <a:cs typeface="Corbel"/>
              </a:rPr>
              <a:t>a </a:t>
            </a:r>
            <a:r>
              <a:rPr sz="800" i="1" spc="-5" dirty="0">
                <a:solidFill>
                  <a:srgbClr val="7E7E7E"/>
                </a:solidFill>
                <a:latin typeface="Corbel"/>
                <a:cs typeface="Corbel"/>
              </a:rPr>
              <a:t>retainer pond </a:t>
            </a:r>
            <a:r>
              <a:rPr sz="800" i="1" dirty="0">
                <a:solidFill>
                  <a:srgbClr val="7E7E7E"/>
                </a:solidFill>
                <a:latin typeface="Corbel"/>
                <a:cs typeface="Corbel"/>
              </a:rPr>
              <a:t>near </a:t>
            </a:r>
            <a:r>
              <a:rPr sz="800" i="1" spc="-5" dirty="0">
                <a:solidFill>
                  <a:srgbClr val="7E7E7E"/>
                </a:solidFill>
                <a:latin typeface="Corbel"/>
                <a:cs typeface="Corbel"/>
              </a:rPr>
              <a:t>the new Parks </a:t>
            </a:r>
            <a:r>
              <a:rPr sz="800" i="1" dirty="0">
                <a:solidFill>
                  <a:srgbClr val="7E7E7E"/>
                </a:solidFill>
                <a:latin typeface="Corbel"/>
                <a:cs typeface="Corbel"/>
              </a:rPr>
              <a:t>&amp;  Rec </a:t>
            </a:r>
            <a:r>
              <a:rPr sz="800" i="1" spc="-5" dirty="0">
                <a:solidFill>
                  <a:srgbClr val="7E7E7E"/>
                </a:solidFill>
                <a:latin typeface="Corbel"/>
                <a:cs typeface="Corbel"/>
              </a:rPr>
              <a:t>Maintenance facility at </a:t>
            </a:r>
            <a:r>
              <a:rPr sz="800" i="1" dirty="0">
                <a:solidFill>
                  <a:srgbClr val="7E7E7E"/>
                </a:solidFill>
                <a:latin typeface="Corbel"/>
                <a:cs typeface="Corbel"/>
              </a:rPr>
              <a:t>Tatum  </a:t>
            </a:r>
            <a:r>
              <a:rPr sz="800" i="1" spc="-5" dirty="0">
                <a:solidFill>
                  <a:srgbClr val="7E7E7E"/>
                </a:solidFill>
                <a:latin typeface="Corbel"/>
                <a:cs typeface="Corbel"/>
              </a:rPr>
              <a:t>Park.</a:t>
            </a:r>
            <a:endParaRPr sz="8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7904" y="641604"/>
            <a:ext cx="2275205" cy="89154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2790"/>
              </a:lnSpc>
              <a:spcBef>
                <a:spcPts val="165"/>
              </a:spcBef>
            </a:pPr>
            <a:r>
              <a:rPr sz="2400" dirty="0">
                <a:solidFill>
                  <a:srgbClr val="852B00"/>
                </a:solidFill>
                <a:latin typeface="Trebuchet MS"/>
                <a:cs typeface="Trebuchet MS"/>
              </a:rPr>
              <a:t>Tatum Park</a:t>
            </a:r>
            <a:r>
              <a:rPr sz="2400" spc="-130" dirty="0">
                <a:solidFill>
                  <a:srgbClr val="852B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852B00"/>
                </a:solidFill>
                <a:latin typeface="Trebuchet MS"/>
                <a:cs typeface="Trebuchet MS"/>
              </a:rPr>
              <a:t>New  Construction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900" spc="-5" dirty="0">
                <a:solidFill>
                  <a:srgbClr val="C64100"/>
                </a:solidFill>
                <a:latin typeface="Corbel"/>
                <a:cs typeface="Corbel"/>
              </a:rPr>
              <a:t>Hattiesburg Construction</a:t>
            </a:r>
            <a:r>
              <a:rPr sz="900" spc="-30" dirty="0">
                <a:solidFill>
                  <a:srgbClr val="C64100"/>
                </a:solidFill>
                <a:latin typeface="Corbel"/>
                <a:cs typeface="Corbel"/>
              </a:rPr>
              <a:t> </a:t>
            </a:r>
            <a:r>
              <a:rPr sz="900" spc="-5" dirty="0">
                <a:solidFill>
                  <a:srgbClr val="C64100"/>
                </a:solidFill>
                <a:latin typeface="Corbel"/>
                <a:cs typeface="Corbel"/>
              </a:rPr>
              <a:t>Division</a:t>
            </a:r>
            <a:endParaRPr sz="900">
              <a:latin typeface="Corbel"/>
              <a:cs typeface="Corbe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82896" y="7074407"/>
            <a:ext cx="2796540" cy="2494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14544" y="5515355"/>
            <a:ext cx="2327148" cy="20406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1168" y="7306056"/>
            <a:ext cx="2337816" cy="18044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1455" y="3791711"/>
            <a:ext cx="3951732" cy="34488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874133" y="4965542"/>
            <a:ext cx="1550670" cy="39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899"/>
              </a:lnSpc>
            </a:pPr>
            <a:r>
              <a:rPr sz="800" i="1" dirty="0">
                <a:solidFill>
                  <a:srgbClr val="7E7E7E"/>
                </a:solidFill>
                <a:latin typeface="Corbel"/>
                <a:cs typeface="Corbel"/>
              </a:rPr>
              <a:t>New </a:t>
            </a:r>
            <a:r>
              <a:rPr sz="800" i="1" spc="-5" dirty="0">
                <a:solidFill>
                  <a:srgbClr val="7E7E7E"/>
                </a:solidFill>
                <a:latin typeface="Corbel"/>
                <a:cs typeface="Corbel"/>
              </a:rPr>
              <a:t>Construction is underway for the  new office of the Hattiesburg Parks </a:t>
            </a:r>
            <a:r>
              <a:rPr sz="800" i="1" dirty="0">
                <a:solidFill>
                  <a:srgbClr val="7E7E7E"/>
                </a:solidFill>
                <a:latin typeface="Corbel"/>
                <a:cs typeface="Corbel"/>
              </a:rPr>
              <a:t>&amp;  Rec </a:t>
            </a:r>
            <a:r>
              <a:rPr sz="800" i="1" spc="-5" dirty="0">
                <a:solidFill>
                  <a:srgbClr val="7E7E7E"/>
                </a:solidFill>
                <a:latin typeface="Corbel"/>
                <a:cs typeface="Corbel"/>
              </a:rPr>
              <a:t>Maintenance</a:t>
            </a:r>
            <a:r>
              <a:rPr sz="800" i="1" spc="-45" dirty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7E7E7E"/>
                </a:solidFill>
                <a:latin typeface="Corbel"/>
                <a:cs typeface="Corbel"/>
              </a:rPr>
              <a:t>Division.</a:t>
            </a:r>
            <a:endParaRPr sz="800">
              <a:latin typeface="Corbel"/>
              <a:cs typeface="Corbe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19400" y="9229725"/>
            <a:ext cx="2133600" cy="5829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520" y="221995"/>
            <a:ext cx="3464560" cy="327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5C0A"/>
                </a:solidFill>
                <a:latin typeface="Corbel"/>
                <a:cs typeface="Corbel"/>
              </a:rPr>
              <a:t>PUBLIC WORKS DIGEST: AN INSIGHT </a:t>
            </a:r>
            <a:r>
              <a:rPr sz="1000" spc="-10" dirty="0">
                <a:solidFill>
                  <a:srgbClr val="FF5C0A"/>
                </a:solidFill>
                <a:latin typeface="Corbel"/>
                <a:cs typeface="Corbel"/>
              </a:rPr>
              <a:t>INTO THE </a:t>
            </a:r>
            <a:r>
              <a:rPr sz="1000" spc="-5" dirty="0">
                <a:solidFill>
                  <a:srgbClr val="FF5C0A"/>
                </a:solidFill>
                <a:latin typeface="Corbel"/>
                <a:cs typeface="Corbel"/>
              </a:rPr>
              <a:t>DAILY WORKS</a:t>
            </a:r>
            <a:r>
              <a:rPr sz="1000" spc="110" dirty="0">
                <a:solidFill>
                  <a:srgbClr val="FF5C0A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FF5C0A"/>
                </a:solidFill>
                <a:latin typeface="Corbel"/>
                <a:cs typeface="Corbel"/>
              </a:rPr>
              <a:t>|</a:t>
            </a:r>
            <a:endParaRPr sz="10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000" spc="-5" dirty="0">
                <a:solidFill>
                  <a:srgbClr val="808080"/>
                </a:solidFill>
                <a:latin typeface="Corbel"/>
                <a:cs typeface="Corbel"/>
              </a:rPr>
              <a:t>Issue</a:t>
            </a:r>
            <a:r>
              <a:rPr sz="1000" spc="-85" dirty="0">
                <a:solidFill>
                  <a:srgbClr val="808080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808080"/>
                </a:solidFill>
                <a:latin typeface="Corbel"/>
                <a:cs typeface="Corbel"/>
              </a:rPr>
              <a:t>1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67092" y="221995"/>
            <a:ext cx="83185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5C0A"/>
                </a:solidFill>
                <a:latin typeface="Corbel"/>
                <a:cs typeface="Corbel"/>
              </a:rPr>
              <a:t>3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7329" y="680084"/>
            <a:ext cx="7305040" cy="34290"/>
          </a:xfrm>
          <a:custGeom>
            <a:avLst/>
            <a:gdLst/>
            <a:ahLst/>
            <a:cxnLst/>
            <a:rect l="l" t="t" r="r" b="b"/>
            <a:pathLst>
              <a:path w="7305040" h="34290">
                <a:moveTo>
                  <a:pt x="0" y="33782"/>
                </a:moveTo>
                <a:lnTo>
                  <a:pt x="7305040" y="33782"/>
                </a:lnTo>
                <a:lnTo>
                  <a:pt x="7305040" y="0"/>
                </a:lnTo>
                <a:lnTo>
                  <a:pt x="0" y="0"/>
                </a:lnTo>
                <a:lnTo>
                  <a:pt x="0" y="33782"/>
                </a:lnTo>
                <a:close/>
              </a:path>
            </a:pathLst>
          </a:custGeom>
          <a:solidFill>
            <a:srgbClr val="FF5C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542925"/>
            <a:ext cx="7315200" cy="137160"/>
          </a:xfrm>
          <a:custGeom>
            <a:avLst/>
            <a:gdLst/>
            <a:ahLst/>
            <a:cxnLst/>
            <a:rect l="l" t="t" r="r" b="b"/>
            <a:pathLst>
              <a:path w="7315200" h="137159">
                <a:moveTo>
                  <a:pt x="0" y="137159"/>
                </a:moveTo>
                <a:lnTo>
                  <a:pt x="7315200" y="137159"/>
                </a:lnTo>
                <a:lnTo>
                  <a:pt x="7315200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FFA8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" y="2429510"/>
            <a:ext cx="2263775" cy="44450"/>
          </a:xfrm>
          <a:custGeom>
            <a:avLst/>
            <a:gdLst/>
            <a:ahLst/>
            <a:cxnLst/>
            <a:rect l="l" t="t" r="r" b="b"/>
            <a:pathLst>
              <a:path w="2263775" h="44450">
                <a:moveTo>
                  <a:pt x="0" y="44196"/>
                </a:moveTo>
                <a:lnTo>
                  <a:pt x="2263775" y="44196"/>
                </a:lnTo>
                <a:lnTo>
                  <a:pt x="2263775" y="0"/>
                </a:lnTo>
                <a:lnTo>
                  <a:pt x="0" y="0"/>
                </a:lnTo>
                <a:lnTo>
                  <a:pt x="0" y="44196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" y="2613914"/>
            <a:ext cx="2263775" cy="44450"/>
          </a:xfrm>
          <a:custGeom>
            <a:avLst/>
            <a:gdLst/>
            <a:ahLst/>
            <a:cxnLst/>
            <a:rect l="l" t="t" r="r" b="b"/>
            <a:pathLst>
              <a:path w="2263775" h="44450">
                <a:moveTo>
                  <a:pt x="0" y="44195"/>
                </a:moveTo>
                <a:lnTo>
                  <a:pt x="2263775" y="44195"/>
                </a:lnTo>
                <a:lnTo>
                  <a:pt x="2263775" y="0"/>
                </a:lnTo>
                <a:lnTo>
                  <a:pt x="0" y="0"/>
                </a:lnTo>
                <a:lnTo>
                  <a:pt x="0" y="44195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" y="2473705"/>
            <a:ext cx="2263775" cy="140335"/>
          </a:xfrm>
          <a:custGeom>
            <a:avLst/>
            <a:gdLst/>
            <a:ahLst/>
            <a:cxnLst/>
            <a:rect l="l" t="t" r="r" b="b"/>
            <a:pathLst>
              <a:path w="2263775" h="140335">
                <a:moveTo>
                  <a:pt x="0" y="140207"/>
                </a:moveTo>
                <a:lnTo>
                  <a:pt x="2263775" y="140207"/>
                </a:lnTo>
                <a:lnTo>
                  <a:pt x="2263775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8600" y="2467609"/>
            <a:ext cx="226377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160">
              <a:lnSpc>
                <a:spcPct val="100000"/>
              </a:lnSpc>
            </a:pPr>
            <a:r>
              <a:rPr sz="900" spc="-5" dirty="0">
                <a:solidFill>
                  <a:srgbClr val="FFFFFF"/>
                </a:solidFill>
                <a:latin typeface="Corbel"/>
                <a:cs typeface="Corbel"/>
              </a:rPr>
              <a:t>STREET SIGNAGE</a:t>
            </a:r>
            <a:r>
              <a:rPr sz="9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orbel"/>
                <a:cs typeface="Corbel"/>
              </a:rPr>
              <a:t>IMPROVEMENTS</a:t>
            </a:r>
            <a:endParaRPr sz="9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5900" y="4528439"/>
            <a:ext cx="2319020" cy="452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5C0A"/>
                </a:solidFill>
                <a:latin typeface="Trebuchet MS"/>
                <a:cs typeface="Trebuchet MS"/>
              </a:rPr>
              <a:t>Sign</a:t>
            </a:r>
            <a:r>
              <a:rPr sz="1200" spc="-90" dirty="0">
                <a:solidFill>
                  <a:srgbClr val="FF5C0A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FF5C0A"/>
                </a:solidFill>
                <a:latin typeface="Trebuchet MS"/>
                <a:cs typeface="Trebuchet MS"/>
              </a:rPr>
              <a:t>Maintenance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01299"/>
              </a:lnSpc>
              <a:spcBef>
                <a:spcPts val="25"/>
              </a:spcBef>
            </a:pPr>
            <a:r>
              <a:rPr sz="800" spc="-5" dirty="0">
                <a:solidFill>
                  <a:srgbClr val="252525"/>
                </a:solidFill>
                <a:latin typeface="Corbel"/>
                <a:cs typeface="Corbel"/>
              </a:rPr>
              <a:t>Hattiesburg </a:t>
            </a:r>
            <a:r>
              <a:rPr sz="800" dirty="0">
                <a:solidFill>
                  <a:srgbClr val="252525"/>
                </a:solidFill>
                <a:latin typeface="Corbel"/>
                <a:cs typeface="Corbel"/>
              </a:rPr>
              <a:t>PW </a:t>
            </a:r>
            <a:r>
              <a:rPr sz="800" spc="-5" dirty="0">
                <a:solidFill>
                  <a:srgbClr val="252525"/>
                </a:solidFill>
                <a:latin typeface="Corbel"/>
                <a:cs typeface="Corbel"/>
              </a:rPr>
              <a:t>associates William Thomas </a:t>
            </a:r>
            <a:r>
              <a:rPr sz="800" dirty="0">
                <a:solidFill>
                  <a:srgbClr val="252525"/>
                </a:solidFill>
                <a:latin typeface="Corbel"/>
                <a:cs typeface="Corbel"/>
              </a:rPr>
              <a:t>&amp; </a:t>
            </a:r>
            <a:r>
              <a:rPr sz="800" spc="-5" dirty="0">
                <a:solidFill>
                  <a:srgbClr val="252525"/>
                </a:solidFill>
                <a:latin typeface="Corbel"/>
                <a:cs typeface="Corbel"/>
              </a:rPr>
              <a:t>Emanuel  Thorton replace traffic signs throughout </a:t>
            </a:r>
            <a:r>
              <a:rPr sz="800" dirty="0">
                <a:solidFill>
                  <a:srgbClr val="252525"/>
                </a:solidFill>
                <a:latin typeface="Corbel"/>
                <a:cs typeface="Corbel"/>
              </a:rPr>
              <a:t>the</a:t>
            </a:r>
            <a:r>
              <a:rPr sz="800" spc="5" dirty="0">
                <a:solidFill>
                  <a:srgbClr val="252525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252525"/>
                </a:solidFill>
                <a:latin typeface="Corbel"/>
                <a:cs typeface="Corbel"/>
              </a:rPr>
              <a:t>city.</a:t>
            </a:r>
            <a:endParaRPr sz="80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5900" y="7197054"/>
            <a:ext cx="2338705" cy="51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800"/>
              </a:lnSpc>
            </a:pPr>
            <a:r>
              <a:rPr sz="800" dirty="0">
                <a:solidFill>
                  <a:srgbClr val="252525"/>
                </a:solidFill>
                <a:latin typeface="Corbel"/>
                <a:cs typeface="Corbel"/>
              </a:rPr>
              <a:t>The </a:t>
            </a:r>
            <a:r>
              <a:rPr sz="800" spc="-5" dirty="0">
                <a:solidFill>
                  <a:srgbClr val="252525"/>
                </a:solidFill>
                <a:latin typeface="Corbel"/>
                <a:cs typeface="Corbel"/>
              </a:rPr>
              <a:t>City </a:t>
            </a:r>
            <a:r>
              <a:rPr sz="800" dirty="0">
                <a:solidFill>
                  <a:srgbClr val="252525"/>
                </a:solidFill>
                <a:latin typeface="Corbel"/>
                <a:cs typeface="Corbel"/>
              </a:rPr>
              <a:t>of </a:t>
            </a:r>
            <a:r>
              <a:rPr sz="800" spc="-5" dirty="0">
                <a:solidFill>
                  <a:srgbClr val="252525"/>
                </a:solidFill>
                <a:latin typeface="Corbel"/>
                <a:cs typeface="Corbel"/>
              </a:rPr>
              <a:t>Hattiesburg’s Traffic Department </a:t>
            </a:r>
            <a:r>
              <a:rPr sz="800" dirty="0">
                <a:solidFill>
                  <a:srgbClr val="252525"/>
                </a:solidFill>
                <a:latin typeface="Corbel"/>
                <a:cs typeface="Corbel"/>
              </a:rPr>
              <a:t>is </a:t>
            </a:r>
            <a:r>
              <a:rPr sz="800" spc="-5" dirty="0">
                <a:solidFill>
                  <a:srgbClr val="252525"/>
                </a:solidFill>
                <a:latin typeface="Corbel"/>
                <a:cs typeface="Corbel"/>
              </a:rPr>
              <a:t>working  </a:t>
            </a:r>
            <a:r>
              <a:rPr sz="800" dirty="0">
                <a:solidFill>
                  <a:srgbClr val="252525"/>
                </a:solidFill>
                <a:latin typeface="Corbel"/>
                <a:cs typeface="Corbel"/>
              </a:rPr>
              <a:t>harder than </a:t>
            </a:r>
            <a:r>
              <a:rPr sz="800" spc="-5" dirty="0">
                <a:solidFill>
                  <a:srgbClr val="252525"/>
                </a:solidFill>
                <a:latin typeface="Corbel"/>
                <a:cs typeface="Corbel"/>
              </a:rPr>
              <a:t>ever to </a:t>
            </a:r>
            <a:r>
              <a:rPr sz="800" dirty="0">
                <a:solidFill>
                  <a:srgbClr val="252525"/>
                </a:solidFill>
                <a:latin typeface="Corbel"/>
                <a:cs typeface="Corbel"/>
              </a:rPr>
              <a:t>make </a:t>
            </a:r>
            <a:r>
              <a:rPr sz="800" spc="-5" dirty="0">
                <a:solidFill>
                  <a:srgbClr val="252525"/>
                </a:solidFill>
                <a:latin typeface="Corbel"/>
                <a:cs typeface="Corbel"/>
              </a:rPr>
              <a:t>traveling simpler </a:t>
            </a:r>
            <a:r>
              <a:rPr sz="800" dirty="0">
                <a:solidFill>
                  <a:srgbClr val="252525"/>
                </a:solidFill>
                <a:latin typeface="Corbel"/>
                <a:cs typeface="Corbel"/>
              </a:rPr>
              <a:t>and easier  for </a:t>
            </a:r>
            <a:r>
              <a:rPr sz="800" spc="-5" dirty="0">
                <a:solidFill>
                  <a:srgbClr val="252525"/>
                </a:solidFill>
                <a:latin typeface="Corbel"/>
                <a:cs typeface="Corbel"/>
              </a:rPr>
              <a:t>drivers. </a:t>
            </a:r>
            <a:r>
              <a:rPr sz="800" dirty="0">
                <a:solidFill>
                  <a:srgbClr val="252525"/>
                </a:solidFill>
                <a:latin typeface="Corbel"/>
                <a:cs typeface="Corbel"/>
              </a:rPr>
              <a:t>Our </a:t>
            </a:r>
            <a:r>
              <a:rPr sz="800" spc="-5" dirty="0">
                <a:solidFill>
                  <a:srgbClr val="252525"/>
                </a:solidFill>
                <a:latin typeface="Corbel"/>
                <a:cs typeface="Corbel"/>
              </a:rPr>
              <a:t>goal </a:t>
            </a:r>
            <a:r>
              <a:rPr sz="800" dirty="0">
                <a:solidFill>
                  <a:srgbClr val="252525"/>
                </a:solidFill>
                <a:latin typeface="Corbel"/>
                <a:cs typeface="Corbel"/>
              </a:rPr>
              <a:t>is </a:t>
            </a:r>
            <a:r>
              <a:rPr sz="800" spc="-5" dirty="0">
                <a:solidFill>
                  <a:srgbClr val="252525"/>
                </a:solidFill>
                <a:latin typeface="Corbel"/>
                <a:cs typeface="Corbel"/>
              </a:rPr>
              <a:t>to </a:t>
            </a:r>
            <a:r>
              <a:rPr sz="800" dirty="0">
                <a:solidFill>
                  <a:srgbClr val="252525"/>
                </a:solidFill>
                <a:latin typeface="Corbel"/>
                <a:cs typeface="Corbel"/>
              </a:rPr>
              <a:t>make </a:t>
            </a:r>
            <a:r>
              <a:rPr sz="800" spc="-5" dirty="0">
                <a:solidFill>
                  <a:srgbClr val="252525"/>
                </a:solidFill>
                <a:latin typeface="Corbel"/>
                <a:cs typeface="Corbel"/>
              </a:rPr>
              <a:t>servicing travelers  throughout </a:t>
            </a:r>
            <a:r>
              <a:rPr sz="800" dirty="0">
                <a:solidFill>
                  <a:srgbClr val="252525"/>
                </a:solidFill>
                <a:latin typeface="Corbel"/>
                <a:cs typeface="Corbel"/>
              </a:rPr>
              <a:t>the </a:t>
            </a:r>
            <a:r>
              <a:rPr sz="800" spc="-5" dirty="0">
                <a:solidFill>
                  <a:srgbClr val="252525"/>
                </a:solidFill>
                <a:latin typeface="Corbel"/>
                <a:cs typeface="Corbel"/>
              </a:rPr>
              <a:t>city </a:t>
            </a:r>
            <a:r>
              <a:rPr sz="800" dirty="0">
                <a:solidFill>
                  <a:srgbClr val="252525"/>
                </a:solidFill>
                <a:latin typeface="Corbel"/>
                <a:cs typeface="Corbel"/>
              </a:rPr>
              <a:t>more </a:t>
            </a:r>
            <a:r>
              <a:rPr sz="800" spc="-5" dirty="0">
                <a:solidFill>
                  <a:srgbClr val="252525"/>
                </a:solidFill>
                <a:latin typeface="Corbel"/>
                <a:cs typeface="Corbel"/>
              </a:rPr>
              <a:t>efficient every</a:t>
            </a:r>
            <a:r>
              <a:rPr sz="800" spc="-45" dirty="0">
                <a:solidFill>
                  <a:srgbClr val="252525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252525"/>
                </a:solidFill>
                <a:latin typeface="Corbel"/>
                <a:cs typeface="Corbel"/>
              </a:rPr>
              <a:t>day.</a:t>
            </a:r>
            <a:endParaRPr sz="800">
              <a:latin typeface="Corbel"/>
              <a:cs typeface="Corbe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61609" y="2096460"/>
            <a:ext cx="2159635" cy="272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1115">
              <a:lnSpc>
                <a:spcPct val="101699"/>
              </a:lnSpc>
            </a:pPr>
            <a:r>
              <a:rPr sz="1100" b="1" spc="-5" dirty="0">
                <a:solidFill>
                  <a:srgbClr val="252525"/>
                </a:solidFill>
                <a:latin typeface="Corbel"/>
                <a:cs typeface="Corbel"/>
              </a:rPr>
              <a:t>The Hattiesburg Public Works  department reminds all </a:t>
            </a:r>
            <a:r>
              <a:rPr sz="1100" b="1" spc="-10" dirty="0">
                <a:solidFill>
                  <a:srgbClr val="252525"/>
                </a:solidFill>
                <a:latin typeface="Corbel"/>
                <a:cs typeface="Corbel"/>
              </a:rPr>
              <a:t>that </a:t>
            </a:r>
            <a:r>
              <a:rPr sz="1100" b="1" dirty="0">
                <a:solidFill>
                  <a:srgbClr val="252525"/>
                </a:solidFill>
                <a:latin typeface="Corbel"/>
                <a:cs typeface="Corbel"/>
              </a:rPr>
              <a:t>doing  a good </a:t>
            </a:r>
            <a:r>
              <a:rPr sz="1100" b="1" spc="-5" dirty="0">
                <a:solidFill>
                  <a:srgbClr val="252525"/>
                </a:solidFill>
                <a:latin typeface="Corbel"/>
                <a:cs typeface="Corbel"/>
              </a:rPr>
              <a:t>job </a:t>
            </a:r>
            <a:r>
              <a:rPr sz="1100" b="1" dirty="0">
                <a:solidFill>
                  <a:srgbClr val="252525"/>
                </a:solidFill>
                <a:latin typeface="Corbel"/>
                <a:cs typeface="Corbel"/>
              </a:rPr>
              <a:t>of </a:t>
            </a:r>
            <a:r>
              <a:rPr sz="1100" b="1" spc="-5" dirty="0">
                <a:solidFill>
                  <a:srgbClr val="252525"/>
                </a:solidFill>
                <a:latin typeface="Corbel"/>
                <a:cs typeface="Corbel"/>
              </a:rPr>
              <a:t>maintaining  regulatory </a:t>
            </a:r>
            <a:r>
              <a:rPr sz="1100" b="1" dirty="0">
                <a:solidFill>
                  <a:srgbClr val="252525"/>
                </a:solidFill>
                <a:latin typeface="Corbel"/>
                <a:cs typeface="Corbel"/>
              </a:rPr>
              <a:t>and </a:t>
            </a:r>
            <a:r>
              <a:rPr sz="1100" b="1" spc="-5" dirty="0">
                <a:solidFill>
                  <a:srgbClr val="252525"/>
                </a:solidFill>
                <a:latin typeface="Corbel"/>
                <a:cs typeface="Corbel"/>
              </a:rPr>
              <a:t>warning signs  makes the road safer </a:t>
            </a:r>
            <a:r>
              <a:rPr sz="1100" b="1" dirty="0">
                <a:solidFill>
                  <a:srgbClr val="252525"/>
                </a:solidFill>
                <a:latin typeface="Corbel"/>
                <a:cs typeface="Corbel"/>
              </a:rPr>
              <a:t>for </a:t>
            </a:r>
            <a:r>
              <a:rPr sz="1100" b="1" spc="-5" dirty="0">
                <a:solidFill>
                  <a:srgbClr val="252525"/>
                </a:solidFill>
                <a:latin typeface="Corbel"/>
                <a:cs typeface="Corbel"/>
              </a:rPr>
              <a:t>all drivers.  </a:t>
            </a:r>
            <a:r>
              <a:rPr sz="1100" b="1" dirty="0">
                <a:solidFill>
                  <a:srgbClr val="252525"/>
                </a:solidFill>
                <a:latin typeface="Corbel"/>
                <a:cs typeface="Corbel"/>
              </a:rPr>
              <a:t>You </a:t>
            </a:r>
            <a:r>
              <a:rPr sz="1100" b="1" spc="-5" dirty="0">
                <a:solidFill>
                  <a:srgbClr val="252525"/>
                </a:solidFill>
                <a:latin typeface="Corbel"/>
                <a:cs typeface="Corbel"/>
              </a:rPr>
              <a:t>should keep </a:t>
            </a:r>
            <a:r>
              <a:rPr sz="1100" b="1" dirty="0">
                <a:solidFill>
                  <a:srgbClr val="252525"/>
                </a:solidFill>
                <a:latin typeface="Corbel"/>
                <a:cs typeface="Corbel"/>
              </a:rPr>
              <a:t>in mind </a:t>
            </a:r>
            <a:r>
              <a:rPr sz="1100" b="1" spc="-10" dirty="0">
                <a:solidFill>
                  <a:srgbClr val="252525"/>
                </a:solidFill>
                <a:latin typeface="Corbel"/>
                <a:cs typeface="Corbel"/>
              </a:rPr>
              <a:t>that </a:t>
            </a:r>
            <a:r>
              <a:rPr sz="1100" b="1" dirty="0">
                <a:solidFill>
                  <a:srgbClr val="252525"/>
                </a:solidFill>
                <a:latin typeface="Corbel"/>
                <a:cs typeface="Corbel"/>
              </a:rPr>
              <a:t>an  accident can </a:t>
            </a:r>
            <a:r>
              <a:rPr sz="1100" b="1" spc="-5" dirty="0">
                <a:solidFill>
                  <a:srgbClr val="252525"/>
                </a:solidFill>
                <a:latin typeface="Corbel"/>
                <a:cs typeface="Corbel"/>
              </a:rPr>
              <a:t>occur because </a:t>
            </a:r>
            <a:r>
              <a:rPr sz="1100" b="1" dirty="0">
                <a:solidFill>
                  <a:srgbClr val="252525"/>
                </a:solidFill>
                <a:latin typeface="Corbel"/>
                <a:cs typeface="Corbel"/>
              </a:rPr>
              <a:t>of a  missing or </a:t>
            </a:r>
            <a:r>
              <a:rPr sz="1100" b="1" spc="-5" dirty="0">
                <a:solidFill>
                  <a:srgbClr val="252525"/>
                </a:solidFill>
                <a:latin typeface="Corbel"/>
                <a:cs typeface="Corbel"/>
              </a:rPr>
              <a:t>unreadable sign. </a:t>
            </a:r>
            <a:r>
              <a:rPr sz="1100" b="1" dirty="0">
                <a:solidFill>
                  <a:srgbClr val="252525"/>
                </a:solidFill>
                <a:latin typeface="Corbel"/>
                <a:cs typeface="Corbel"/>
              </a:rPr>
              <a:t>Good  sign </a:t>
            </a:r>
            <a:r>
              <a:rPr sz="1100" b="1" spc="-5" dirty="0">
                <a:solidFill>
                  <a:srgbClr val="252525"/>
                </a:solidFill>
                <a:latin typeface="Corbel"/>
                <a:cs typeface="Corbel"/>
              </a:rPr>
              <a:t>maintenance </a:t>
            </a:r>
            <a:r>
              <a:rPr sz="1100" b="1" dirty="0">
                <a:solidFill>
                  <a:srgbClr val="252525"/>
                </a:solidFill>
                <a:latin typeface="Corbel"/>
                <a:cs typeface="Corbel"/>
              </a:rPr>
              <a:t>will </a:t>
            </a:r>
            <a:r>
              <a:rPr sz="1100" b="1" spc="-5" dirty="0">
                <a:solidFill>
                  <a:srgbClr val="252525"/>
                </a:solidFill>
                <a:latin typeface="Corbel"/>
                <a:cs typeface="Corbel"/>
              </a:rPr>
              <a:t>improve  traffic safety, </a:t>
            </a:r>
            <a:r>
              <a:rPr sz="1100" b="1" dirty="0">
                <a:solidFill>
                  <a:srgbClr val="252525"/>
                </a:solidFill>
                <a:latin typeface="Corbel"/>
                <a:cs typeface="Corbel"/>
              </a:rPr>
              <a:t>reduce </a:t>
            </a:r>
            <a:r>
              <a:rPr sz="1100" b="1" spc="-5" dirty="0">
                <a:solidFill>
                  <a:srgbClr val="252525"/>
                </a:solidFill>
                <a:latin typeface="Corbel"/>
                <a:cs typeface="Corbel"/>
              </a:rPr>
              <a:t>the chances  </a:t>
            </a:r>
            <a:r>
              <a:rPr sz="1100" b="1" dirty="0">
                <a:solidFill>
                  <a:srgbClr val="252525"/>
                </a:solidFill>
                <a:latin typeface="Corbel"/>
                <a:cs typeface="Corbel"/>
              </a:rPr>
              <a:t>of a </a:t>
            </a:r>
            <a:r>
              <a:rPr sz="1100" b="1" spc="-5" dirty="0">
                <a:solidFill>
                  <a:srgbClr val="252525"/>
                </a:solidFill>
                <a:latin typeface="Corbel"/>
                <a:cs typeface="Corbel"/>
              </a:rPr>
              <a:t>lawsuit against</a:t>
            </a:r>
            <a:r>
              <a:rPr sz="1100" b="1" spc="-20" dirty="0">
                <a:solidFill>
                  <a:srgbClr val="252525"/>
                </a:solidFill>
                <a:latin typeface="Corbel"/>
                <a:cs typeface="Corbel"/>
              </a:rPr>
              <a:t> </a:t>
            </a:r>
            <a:r>
              <a:rPr sz="1100" b="1" spc="-5" dirty="0">
                <a:solidFill>
                  <a:srgbClr val="252525"/>
                </a:solidFill>
                <a:latin typeface="Corbel"/>
                <a:cs typeface="Corbel"/>
              </a:rPr>
              <a:t>the</a:t>
            </a:r>
            <a:endParaRPr sz="1100">
              <a:latin typeface="Corbel"/>
              <a:cs typeface="Corbel"/>
            </a:endParaRPr>
          </a:p>
          <a:p>
            <a:pPr marL="12700" marR="5080">
              <a:lnSpc>
                <a:spcPct val="101600"/>
              </a:lnSpc>
            </a:pPr>
            <a:r>
              <a:rPr sz="1100" b="1" dirty="0">
                <a:solidFill>
                  <a:srgbClr val="252525"/>
                </a:solidFill>
                <a:latin typeface="Corbel"/>
                <a:cs typeface="Corbel"/>
              </a:rPr>
              <a:t>community, </a:t>
            </a:r>
            <a:r>
              <a:rPr sz="1100" b="1" spc="-5" dirty="0">
                <a:solidFill>
                  <a:srgbClr val="252525"/>
                </a:solidFill>
                <a:latin typeface="Corbel"/>
                <a:cs typeface="Corbel"/>
              </a:rPr>
              <a:t>and increase traffic  capacity. </a:t>
            </a:r>
            <a:r>
              <a:rPr sz="1400" b="1" i="1" spc="-5" dirty="0">
                <a:solidFill>
                  <a:srgbClr val="E18200"/>
                </a:solidFill>
                <a:latin typeface="Corbel"/>
                <a:cs typeface="Corbel"/>
              </a:rPr>
              <a:t>Remember "TRAFFIC  SIGNS MUST </a:t>
            </a:r>
            <a:r>
              <a:rPr sz="1400" b="1" i="1" dirty="0">
                <a:solidFill>
                  <a:srgbClr val="E18200"/>
                </a:solidFill>
                <a:latin typeface="Corbel"/>
                <a:cs typeface="Corbel"/>
              </a:rPr>
              <a:t>HAVE</a:t>
            </a:r>
            <a:r>
              <a:rPr sz="1400" b="1" i="1" spc="-70" dirty="0">
                <a:solidFill>
                  <a:srgbClr val="E18200"/>
                </a:solidFill>
                <a:latin typeface="Corbel"/>
                <a:cs typeface="Corbel"/>
              </a:rPr>
              <a:t> </a:t>
            </a:r>
            <a:r>
              <a:rPr sz="1400" b="1" i="1" dirty="0">
                <a:solidFill>
                  <a:srgbClr val="E18200"/>
                </a:solidFill>
                <a:latin typeface="Corbel"/>
                <a:cs typeface="Corbel"/>
              </a:rPr>
              <a:t>A</a:t>
            </a:r>
            <a:endParaRPr sz="14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400" b="1" i="1" spc="-5" dirty="0">
                <a:solidFill>
                  <a:srgbClr val="E18200"/>
                </a:solidFill>
                <a:latin typeface="Corbel"/>
                <a:cs typeface="Corbel"/>
              </a:rPr>
              <a:t>PURPOSE"</a:t>
            </a:r>
            <a:r>
              <a:rPr sz="1100" b="1" spc="-5" dirty="0">
                <a:solidFill>
                  <a:srgbClr val="252525"/>
                </a:solidFill>
                <a:latin typeface="Corbel"/>
                <a:cs typeface="Corbel"/>
              </a:rPr>
              <a:t>- they</a:t>
            </a:r>
            <a:r>
              <a:rPr sz="1100" b="1" spc="-50" dirty="0">
                <a:solidFill>
                  <a:srgbClr val="252525"/>
                </a:solidFill>
                <a:latin typeface="Corbel"/>
                <a:cs typeface="Corbel"/>
              </a:rPr>
              <a:t> </a:t>
            </a:r>
            <a:r>
              <a:rPr sz="1100" b="1" dirty="0">
                <a:solidFill>
                  <a:srgbClr val="252525"/>
                </a:solidFill>
                <a:latin typeface="Corbel"/>
                <a:cs typeface="Corbel"/>
              </a:rPr>
              <a:t>must: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90209" y="4865242"/>
            <a:ext cx="1904364" cy="1838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SzPct val="83333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solidFill>
                  <a:srgbClr val="C00000"/>
                </a:solidFill>
                <a:latin typeface="Trebuchet MS"/>
                <a:cs typeface="Trebuchet MS"/>
              </a:rPr>
              <a:t>Fulfill </a:t>
            </a:r>
            <a:r>
              <a:rPr sz="1200" dirty="0">
                <a:solidFill>
                  <a:srgbClr val="C00000"/>
                </a:solidFill>
                <a:latin typeface="Trebuchet MS"/>
                <a:cs typeface="Trebuchet MS"/>
              </a:rPr>
              <a:t>a</a:t>
            </a:r>
            <a:r>
              <a:rPr sz="1200" spc="-10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00000"/>
                </a:solidFill>
                <a:latin typeface="Trebuchet MS"/>
                <a:cs typeface="Trebuchet MS"/>
              </a:rPr>
              <a:t>need.</a:t>
            </a:r>
            <a:endParaRPr sz="1200">
              <a:latin typeface="Trebuchet MS"/>
              <a:cs typeface="Trebuchet MS"/>
            </a:endParaRPr>
          </a:p>
          <a:p>
            <a:pPr marL="241300" marR="5080" indent="-228600">
              <a:lnSpc>
                <a:spcPts val="1390"/>
              </a:lnSpc>
              <a:spcBef>
                <a:spcPts val="640"/>
              </a:spcBef>
              <a:buSzPct val="83333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solidFill>
                  <a:srgbClr val="C00000"/>
                </a:solidFill>
                <a:latin typeface="Trebuchet MS"/>
                <a:cs typeface="Trebuchet MS"/>
              </a:rPr>
              <a:t>Command attention and  respect.</a:t>
            </a:r>
            <a:endParaRPr sz="1200">
              <a:latin typeface="Trebuchet MS"/>
              <a:cs typeface="Trebuchet MS"/>
            </a:endParaRPr>
          </a:p>
          <a:p>
            <a:pPr marL="241300" marR="595630" indent="-228600" algn="just">
              <a:lnSpc>
                <a:spcPct val="97100"/>
              </a:lnSpc>
              <a:spcBef>
                <a:spcPts val="555"/>
              </a:spcBef>
              <a:buSzPct val="83333"/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solidFill>
                  <a:srgbClr val="C00000"/>
                </a:solidFill>
                <a:latin typeface="Trebuchet MS"/>
                <a:cs typeface="Trebuchet MS"/>
              </a:rPr>
              <a:t>Convey a</a:t>
            </a:r>
            <a:r>
              <a:rPr sz="1200" spc="-1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C00000"/>
                </a:solidFill>
                <a:latin typeface="Trebuchet MS"/>
                <a:cs typeface="Trebuchet MS"/>
              </a:rPr>
              <a:t>clear,  </a:t>
            </a:r>
            <a:r>
              <a:rPr sz="1200" dirty="0">
                <a:solidFill>
                  <a:srgbClr val="C00000"/>
                </a:solidFill>
                <a:latin typeface="Trebuchet MS"/>
                <a:cs typeface="Trebuchet MS"/>
              </a:rPr>
              <a:t>und</a:t>
            </a:r>
            <a:r>
              <a:rPr sz="1200" spc="-10" dirty="0">
                <a:solidFill>
                  <a:srgbClr val="C00000"/>
                </a:solidFill>
                <a:latin typeface="Trebuchet MS"/>
                <a:cs typeface="Trebuchet MS"/>
              </a:rPr>
              <a:t>e</a:t>
            </a:r>
            <a:r>
              <a:rPr sz="1200" dirty="0">
                <a:solidFill>
                  <a:srgbClr val="C00000"/>
                </a:solidFill>
                <a:latin typeface="Trebuchet MS"/>
                <a:cs typeface="Trebuchet MS"/>
              </a:rPr>
              <a:t>r</a:t>
            </a:r>
            <a:r>
              <a:rPr sz="1200" spc="-5" dirty="0">
                <a:solidFill>
                  <a:srgbClr val="C00000"/>
                </a:solidFill>
                <a:latin typeface="Trebuchet MS"/>
                <a:cs typeface="Trebuchet MS"/>
              </a:rPr>
              <a:t>s</a:t>
            </a:r>
            <a:r>
              <a:rPr sz="1200" dirty="0">
                <a:solidFill>
                  <a:srgbClr val="C00000"/>
                </a:solidFill>
                <a:latin typeface="Trebuchet MS"/>
                <a:cs typeface="Trebuchet MS"/>
              </a:rPr>
              <a:t>ta</a:t>
            </a:r>
            <a:r>
              <a:rPr sz="1200" spc="-10" dirty="0">
                <a:solidFill>
                  <a:srgbClr val="C00000"/>
                </a:solidFill>
                <a:latin typeface="Trebuchet MS"/>
                <a:cs typeface="Trebuchet MS"/>
              </a:rPr>
              <a:t>n</a:t>
            </a:r>
            <a:r>
              <a:rPr sz="1200" dirty="0">
                <a:solidFill>
                  <a:srgbClr val="C00000"/>
                </a:solidFill>
                <a:latin typeface="Trebuchet MS"/>
                <a:cs typeface="Trebuchet MS"/>
              </a:rPr>
              <a:t>dab</a:t>
            </a:r>
            <a:r>
              <a:rPr sz="1200" spc="-10" dirty="0">
                <a:solidFill>
                  <a:srgbClr val="C00000"/>
                </a:solidFill>
                <a:latin typeface="Trebuchet MS"/>
                <a:cs typeface="Trebuchet MS"/>
              </a:rPr>
              <a:t>l</a:t>
            </a:r>
            <a:r>
              <a:rPr sz="1200" dirty="0">
                <a:solidFill>
                  <a:srgbClr val="C00000"/>
                </a:solidFill>
                <a:latin typeface="Trebuchet MS"/>
                <a:cs typeface="Trebuchet MS"/>
              </a:rPr>
              <a:t>e  </a:t>
            </a:r>
            <a:r>
              <a:rPr sz="1200" spc="-5" dirty="0">
                <a:solidFill>
                  <a:srgbClr val="C00000"/>
                </a:solidFill>
                <a:latin typeface="Trebuchet MS"/>
                <a:cs typeface="Trebuchet MS"/>
              </a:rPr>
              <a:t>message.</a:t>
            </a:r>
            <a:endParaRPr sz="1200">
              <a:latin typeface="Trebuchet MS"/>
              <a:cs typeface="Trebuchet MS"/>
            </a:endParaRPr>
          </a:p>
          <a:p>
            <a:pPr marL="241300" marR="5080" indent="-228600">
              <a:lnSpc>
                <a:spcPts val="1390"/>
              </a:lnSpc>
              <a:spcBef>
                <a:spcPts val="640"/>
              </a:spcBef>
              <a:buClr>
                <a:srgbClr val="FF5C0A"/>
              </a:buClr>
              <a:buSzPct val="83333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solidFill>
                  <a:srgbClr val="C00000"/>
                </a:solidFill>
                <a:latin typeface="Trebuchet MS"/>
                <a:cs typeface="Trebuchet MS"/>
              </a:rPr>
              <a:t>Provide enough time for  </a:t>
            </a:r>
            <a:r>
              <a:rPr sz="1200" dirty="0">
                <a:solidFill>
                  <a:srgbClr val="C00000"/>
                </a:solidFill>
                <a:latin typeface="Trebuchet MS"/>
                <a:cs typeface="Trebuchet MS"/>
              </a:rPr>
              <a:t>the </a:t>
            </a:r>
            <a:r>
              <a:rPr sz="1200" spc="-5" dirty="0">
                <a:solidFill>
                  <a:srgbClr val="C00000"/>
                </a:solidFill>
                <a:latin typeface="Trebuchet MS"/>
                <a:cs typeface="Trebuchet MS"/>
              </a:rPr>
              <a:t>driver </a:t>
            </a:r>
            <a:r>
              <a:rPr sz="1200" dirty="0">
                <a:solidFill>
                  <a:srgbClr val="C00000"/>
                </a:solidFill>
                <a:latin typeface="Trebuchet MS"/>
                <a:cs typeface="Trebuchet MS"/>
              </a:rPr>
              <a:t>to </a:t>
            </a:r>
            <a:r>
              <a:rPr sz="1200" spc="-5" dirty="0">
                <a:solidFill>
                  <a:srgbClr val="C00000"/>
                </a:solidFill>
                <a:latin typeface="Trebuchet MS"/>
                <a:cs typeface="Trebuchet MS"/>
              </a:rPr>
              <a:t>respond  correctly</a:t>
            </a:r>
            <a:r>
              <a:rPr sz="1200" spc="-5" dirty="0">
                <a:solidFill>
                  <a:srgbClr val="FF5C0A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365759" y="7814818"/>
          <a:ext cx="2240876" cy="16351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254"/>
                <a:gridCol w="716622"/>
              </a:tblGrid>
              <a:tr h="255269">
                <a:tc gridSpan="2">
                  <a:txBody>
                    <a:bodyPr/>
                    <a:lstStyle/>
                    <a:p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90524">
                <a:tc>
                  <a:txBody>
                    <a:bodyPr/>
                    <a:lstStyle/>
                    <a:p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B w="30429">
                      <a:solidFill>
                        <a:srgbClr val="FFFFFF"/>
                      </a:solidFill>
                      <a:prstDash val="solid"/>
                    </a:lnB>
                    <a:solidFill>
                      <a:srgbClr val="FFA82F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53339">
                      <a:solidFill>
                        <a:srgbClr val="FFFFFF"/>
                      </a:solidFill>
                      <a:prstDash val="solid"/>
                    </a:lnT>
                    <a:lnB w="30429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243814">
                <a:tc gridSpan="2"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FOR MORE</a:t>
                      </a:r>
                      <a:r>
                        <a:rPr sz="900" spc="-5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INFORMATION</a:t>
                      </a:r>
                      <a:endParaRPr sz="9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T w="30429">
                      <a:solidFill>
                        <a:srgbClr val="FFFFFF"/>
                      </a:solidFill>
                      <a:prstDash val="solid"/>
                    </a:lnT>
                    <a:solidFill>
                      <a:srgbClr val="FFA82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45591">
                <a:tc gridSpan="2"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800" u="sng" spc="-5" dirty="0">
                          <a:solidFill>
                            <a:srgbClr val="BB2700"/>
                          </a:solidFill>
                          <a:latin typeface="Corbel"/>
                          <a:cs typeface="Corbel"/>
                          <a:hlinkClick r:id="rId2"/>
                        </a:rPr>
                        <a:t>Public </a:t>
                      </a:r>
                      <a:r>
                        <a:rPr sz="800" u="sng" dirty="0">
                          <a:solidFill>
                            <a:srgbClr val="BB2700"/>
                          </a:solidFill>
                          <a:latin typeface="Corbel"/>
                          <a:cs typeface="Corbel"/>
                          <a:hlinkClick r:id="rId2"/>
                        </a:rPr>
                        <a:t>Works - </a:t>
                      </a:r>
                      <a:r>
                        <a:rPr sz="800" u="sng" spc="-5" dirty="0">
                          <a:solidFill>
                            <a:srgbClr val="BB2700"/>
                          </a:solidFill>
                          <a:latin typeface="Corbel"/>
                          <a:cs typeface="Corbel"/>
                          <a:hlinkClick r:id="rId2"/>
                        </a:rPr>
                        <a:t>City </a:t>
                      </a:r>
                      <a:r>
                        <a:rPr sz="800" u="sng" dirty="0">
                          <a:solidFill>
                            <a:srgbClr val="BB2700"/>
                          </a:solidFill>
                          <a:latin typeface="Corbel"/>
                          <a:cs typeface="Corbel"/>
                          <a:hlinkClick r:id="rId2"/>
                        </a:rPr>
                        <a:t>of</a:t>
                      </a:r>
                      <a:r>
                        <a:rPr sz="800" u="sng" spc="-60" dirty="0">
                          <a:solidFill>
                            <a:srgbClr val="BB2700"/>
                          </a:solidFill>
                          <a:latin typeface="Corbel"/>
                          <a:cs typeface="Corbel"/>
                          <a:hlinkClick r:id="rId2"/>
                        </a:rPr>
                        <a:t> </a:t>
                      </a:r>
                      <a:r>
                        <a:rPr sz="800" u="sng" spc="-5" dirty="0">
                          <a:solidFill>
                            <a:srgbClr val="BB2700"/>
                          </a:solidFill>
                          <a:latin typeface="Corbel"/>
                          <a:cs typeface="Corbel"/>
                          <a:hlinkClick r:id="rId2"/>
                        </a:rPr>
                        <a:t>Hattiesburg</a:t>
                      </a:r>
                      <a:endParaRPr sz="800">
                        <a:latin typeface="Corbel"/>
                        <a:cs typeface="Corbe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</a:pPr>
                      <a:r>
                        <a:rPr sz="900" spc="-5" dirty="0">
                          <a:solidFill>
                            <a:srgbClr val="252525"/>
                          </a:solidFill>
                          <a:latin typeface="Corbel"/>
                          <a:cs typeface="Corbel"/>
                        </a:rPr>
                        <a:t>{Control </a:t>
                      </a:r>
                      <a:r>
                        <a:rPr sz="900" dirty="0">
                          <a:solidFill>
                            <a:srgbClr val="252525"/>
                          </a:solidFill>
                          <a:latin typeface="Corbel"/>
                          <a:cs typeface="Corbel"/>
                        </a:rPr>
                        <a:t>+ </a:t>
                      </a:r>
                      <a:r>
                        <a:rPr sz="900" spc="-5" dirty="0">
                          <a:solidFill>
                            <a:srgbClr val="252525"/>
                          </a:solidFill>
                          <a:latin typeface="Corbel"/>
                          <a:cs typeface="Corbel"/>
                        </a:rPr>
                        <a:t>Click} to follow</a:t>
                      </a:r>
                      <a:r>
                        <a:rPr sz="900" spc="-40" dirty="0">
                          <a:solidFill>
                            <a:srgbClr val="252525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900" spc="-5" dirty="0">
                          <a:solidFill>
                            <a:srgbClr val="252525"/>
                          </a:solidFill>
                          <a:latin typeface="Corbel"/>
                          <a:cs typeface="Corbel"/>
                        </a:rPr>
                        <a:t>link</a:t>
                      </a:r>
                      <a:endParaRPr sz="9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211836" y="2705100"/>
            <a:ext cx="2295144" cy="1726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1836" y="5129784"/>
            <a:ext cx="2356104" cy="1773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54864"/>
            <a:ext cx="2500884" cy="24460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195954" y="900430"/>
            <a:ext cx="4307205" cy="773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-5" dirty="0">
                <a:solidFill>
                  <a:srgbClr val="C00000"/>
                </a:solidFill>
                <a:latin typeface="Trebuchet MS"/>
                <a:cs typeface="Trebuchet MS"/>
              </a:rPr>
              <a:t>Street </a:t>
            </a:r>
            <a:r>
              <a:rPr sz="2800" dirty="0">
                <a:solidFill>
                  <a:srgbClr val="C00000"/>
                </a:solidFill>
                <a:latin typeface="Trebuchet MS"/>
                <a:cs typeface="Trebuchet MS"/>
              </a:rPr>
              <a:t>Sign</a:t>
            </a:r>
            <a:r>
              <a:rPr sz="2800" spc="-8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Trebuchet MS"/>
                <a:cs typeface="Trebuchet MS"/>
              </a:rPr>
              <a:t>Maintenance</a:t>
            </a:r>
            <a:endParaRPr sz="2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2000" spc="-5" dirty="0">
                <a:solidFill>
                  <a:srgbClr val="C64100"/>
                </a:solidFill>
                <a:latin typeface="Corbel"/>
                <a:cs typeface="Corbel"/>
              </a:rPr>
              <a:t>Hattiesburg Public </a:t>
            </a:r>
            <a:r>
              <a:rPr sz="2000" dirty="0">
                <a:solidFill>
                  <a:srgbClr val="C64100"/>
                </a:solidFill>
                <a:latin typeface="Corbel"/>
                <a:cs typeface="Corbel"/>
              </a:rPr>
              <a:t>Works </a:t>
            </a:r>
            <a:r>
              <a:rPr sz="2000" spc="-5" dirty="0">
                <a:solidFill>
                  <a:srgbClr val="C64100"/>
                </a:solidFill>
                <a:latin typeface="Corbel"/>
                <a:cs typeface="Corbel"/>
              </a:rPr>
              <a:t>Traffic</a:t>
            </a:r>
            <a:r>
              <a:rPr sz="2000" spc="-15" dirty="0">
                <a:solidFill>
                  <a:srgbClr val="C64100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C64100"/>
                </a:solidFill>
                <a:latin typeface="Corbel"/>
                <a:cs typeface="Corbel"/>
              </a:rPr>
              <a:t>Division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58567" y="3483228"/>
            <a:ext cx="1518920" cy="232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dirty="0">
                <a:latin typeface="Arial"/>
                <a:cs typeface="Arial"/>
              </a:rPr>
              <a:t>Regulatory</a:t>
            </a:r>
            <a:r>
              <a:rPr sz="1450" b="1" spc="-130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signs</a:t>
            </a:r>
            <a:endParaRPr sz="14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58567" y="3885041"/>
            <a:ext cx="2299335" cy="1953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5800"/>
              </a:lnSpc>
            </a:pPr>
            <a:r>
              <a:rPr sz="950" spc="-5" dirty="0">
                <a:latin typeface="Arial"/>
                <a:cs typeface="Arial"/>
              </a:rPr>
              <a:t>Regulatory </a:t>
            </a:r>
            <a:r>
              <a:rPr sz="950" dirty="0">
                <a:latin typeface="Arial"/>
                <a:cs typeface="Arial"/>
              </a:rPr>
              <a:t>signs </a:t>
            </a:r>
            <a:r>
              <a:rPr sz="950" spc="-5" dirty="0">
                <a:latin typeface="Arial"/>
                <a:cs typeface="Arial"/>
              </a:rPr>
              <a:t>are the most important to  the driver because they </a:t>
            </a:r>
            <a:r>
              <a:rPr sz="950" dirty="0">
                <a:latin typeface="Arial"/>
                <a:cs typeface="Arial"/>
              </a:rPr>
              <a:t>represent </a:t>
            </a:r>
            <a:r>
              <a:rPr sz="950" spc="-5" dirty="0">
                <a:latin typeface="Arial"/>
                <a:cs typeface="Arial"/>
              </a:rPr>
              <a:t>the </a:t>
            </a:r>
            <a:r>
              <a:rPr sz="950" dirty="0">
                <a:latin typeface="Arial"/>
                <a:cs typeface="Arial"/>
              </a:rPr>
              <a:t>laws  </a:t>
            </a:r>
            <a:r>
              <a:rPr sz="950" spc="-5" dirty="0">
                <a:latin typeface="Arial"/>
                <a:cs typeface="Arial"/>
              </a:rPr>
              <a:t>and regulations that are enforceable. They  </a:t>
            </a:r>
            <a:r>
              <a:rPr sz="950" dirty="0">
                <a:latin typeface="Arial"/>
                <a:cs typeface="Arial"/>
              </a:rPr>
              <a:t>usually </a:t>
            </a:r>
            <a:r>
              <a:rPr sz="950" spc="-5" dirty="0">
                <a:latin typeface="Arial"/>
                <a:cs typeface="Arial"/>
              </a:rPr>
              <a:t>require a driver to </a:t>
            </a:r>
            <a:r>
              <a:rPr sz="950" dirty="0">
                <a:latin typeface="Arial"/>
                <a:cs typeface="Arial"/>
              </a:rPr>
              <a:t>take </a:t>
            </a:r>
            <a:r>
              <a:rPr sz="950" spc="-5" dirty="0">
                <a:latin typeface="Arial"/>
                <a:cs typeface="Arial"/>
              </a:rPr>
              <a:t>a specific  action, such as </a:t>
            </a:r>
            <a:r>
              <a:rPr sz="950" b="1" spc="-5" dirty="0">
                <a:solidFill>
                  <a:srgbClr val="FF0000"/>
                </a:solidFill>
                <a:latin typeface="Arial"/>
                <a:cs typeface="Arial"/>
              </a:rPr>
              <a:t>STOP</a:t>
            </a:r>
            <a:r>
              <a:rPr sz="950" spc="-5" dirty="0">
                <a:latin typeface="Arial"/>
                <a:cs typeface="Arial"/>
              </a:rPr>
              <a:t>, but can also deny  the driver right of entry, </a:t>
            </a:r>
            <a:r>
              <a:rPr sz="950" dirty="0">
                <a:latin typeface="Arial"/>
                <a:cs typeface="Arial"/>
              </a:rPr>
              <a:t>such </a:t>
            </a:r>
            <a:r>
              <a:rPr sz="950" spc="-5" dirty="0">
                <a:latin typeface="Arial"/>
                <a:cs typeface="Arial"/>
              </a:rPr>
              <a:t>as </a:t>
            </a:r>
            <a:r>
              <a:rPr sz="950" b="1" spc="-5" dirty="0">
                <a:solidFill>
                  <a:srgbClr val="FF0000"/>
                </a:solidFill>
                <a:latin typeface="Arial"/>
                <a:cs typeface="Arial"/>
              </a:rPr>
              <a:t>DO NOT  ENTER</a:t>
            </a:r>
            <a:r>
              <a:rPr sz="950" spc="-5" dirty="0">
                <a:latin typeface="Arial"/>
                <a:cs typeface="Arial"/>
              </a:rPr>
              <a:t>. Failure to respond </a:t>
            </a:r>
            <a:r>
              <a:rPr sz="950" spc="-10" dirty="0">
                <a:latin typeface="Arial"/>
                <a:cs typeface="Arial"/>
              </a:rPr>
              <a:t>to </a:t>
            </a:r>
            <a:r>
              <a:rPr sz="950" spc="-5" dirty="0">
                <a:latin typeface="Arial"/>
                <a:cs typeface="Arial"/>
              </a:rPr>
              <a:t>a regulatory  sign </a:t>
            </a:r>
            <a:r>
              <a:rPr sz="950" dirty="0">
                <a:latin typeface="Arial"/>
                <a:cs typeface="Arial"/>
              </a:rPr>
              <a:t>can </a:t>
            </a:r>
            <a:r>
              <a:rPr sz="950" spc="-5" dirty="0">
                <a:latin typeface="Arial"/>
                <a:cs typeface="Arial"/>
              </a:rPr>
              <a:t>result </a:t>
            </a:r>
            <a:r>
              <a:rPr sz="950" dirty="0">
                <a:latin typeface="Arial"/>
                <a:cs typeface="Arial"/>
              </a:rPr>
              <a:t>in </a:t>
            </a:r>
            <a:r>
              <a:rPr sz="950" spc="-5" dirty="0">
                <a:latin typeface="Arial"/>
                <a:cs typeface="Arial"/>
              </a:rPr>
              <a:t>or contribute to a severe  accident. This </a:t>
            </a:r>
            <a:r>
              <a:rPr sz="950" dirty="0">
                <a:latin typeface="Arial"/>
                <a:cs typeface="Arial"/>
              </a:rPr>
              <a:t>can </a:t>
            </a:r>
            <a:r>
              <a:rPr sz="950" spc="-5" dirty="0">
                <a:latin typeface="Arial"/>
                <a:cs typeface="Arial"/>
              </a:rPr>
              <a:t>occur when a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driver</a:t>
            </a:r>
            <a:endParaRPr sz="950">
              <a:latin typeface="Arial"/>
              <a:cs typeface="Arial"/>
            </a:endParaRPr>
          </a:p>
          <a:p>
            <a:pPr marL="12700" marR="109220">
              <a:lnSpc>
                <a:spcPct val="95600"/>
              </a:lnSpc>
              <a:spcBef>
                <a:spcPts val="15"/>
              </a:spcBef>
            </a:pPr>
            <a:r>
              <a:rPr sz="950" spc="-5" dirty="0">
                <a:latin typeface="Arial"/>
                <a:cs typeface="Arial"/>
              </a:rPr>
              <a:t>doesn't </a:t>
            </a:r>
            <a:r>
              <a:rPr sz="950" dirty="0">
                <a:latin typeface="Arial"/>
                <a:cs typeface="Arial"/>
              </a:rPr>
              <a:t>see </a:t>
            </a:r>
            <a:r>
              <a:rPr sz="950" spc="-5" dirty="0">
                <a:latin typeface="Arial"/>
                <a:cs typeface="Arial"/>
              </a:rPr>
              <a:t>a regulatory </a:t>
            </a:r>
            <a:r>
              <a:rPr sz="950" dirty="0">
                <a:latin typeface="Arial"/>
                <a:cs typeface="Arial"/>
              </a:rPr>
              <a:t>sign </a:t>
            </a:r>
            <a:r>
              <a:rPr sz="950" spc="-5" dirty="0">
                <a:latin typeface="Arial"/>
                <a:cs typeface="Arial"/>
              </a:rPr>
              <a:t>or </a:t>
            </a:r>
            <a:r>
              <a:rPr sz="950" dirty="0">
                <a:latin typeface="Arial"/>
                <a:cs typeface="Arial"/>
              </a:rPr>
              <a:t>sees </a:t>
            </a:r>
            <a:r>
              <a:rPr sz="950" spc="-5" dirty="0">
                <a:latin typeface="Arial"/>
                <a:cs typeface="Arial"/>
              </a:rPr>
              <a:t>the  sign too </a:t>
            </a:r>
            <a:r>
              <a:rPr sz="950" dirty="0">
                <a:latin typeface="Arial"/>
                <a:cs typeface="Arial"/>
              </a:rPr>
              <a:t>late </a:t>
            </a:r>
            <a:r>
              <a:rPr sz="950" spc="-5" dirty="0">
                <a:latin typeface="Arial"/>
                <a:cs typeface="Arial"/>
              </a:rPr>
              <a:t>and makes an erratic  movement. Missing, damaged, or  ineffective regulatory signs constitute a  potential hazardous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condition.</a:t>
            </a:r>
            <a:endParaRPr sz="9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58567" y="6004235"/>
            <a:ext cx="2277745" cy="564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5400"/>
              </a:lnSpc>
            </a:pPr>
            <a:r>
              <a:rPr sz="950" spc="-5" dirty="0">
                <a:latin typeface="Arial"/>
                <a:cs typeface="Arial"/>
              </a:rPr>
              <a:t>Common regulatory </a:t>
            </a:r>
            <a:r>
              <a:rPr sz="950" dirty="0">
                <a:latin typeface="Arial"/>
                <a:cs typeface="Arial"/>
              </a:rPr>
              <a:t>signs </a:t>
            </a:r>
            <a:r>
              <a:rPr sz="950" spc="-5" dirty="0">
                <a:latin typeface="Arial"/>
                <a:cs typeface="Arial"/>
              </a:rPr>
              <a:t>include </a:t>
            </a:r>
            <a:r>
              <a:rPr sz="950" b="1" spc="-5" dirty="0">
                <a:latin typeface="Arial"/>
                <a:cs typeface="Arial"/>
              </a:rPr>
              <a:t>STOP,  YIELD, SPEED LIMIT, DO NOT ENTER,  DO NOT PASS, ONE WAY, </a:t>
            </a:r>
            <a:r>
              <a:rPr sz="950" spc="-5" dirty="0">
                <a:latin typeface="Arial"/>
                <a:cs typeface="Arial"/>
              </a:rPr>
              <a:t>and </a:t>
            </a:r>
            <a:r>
              <a:rPr sz="950" b="1" spc="-5" dirty="0">
                <a:latin typeface="Arial"/>
                <a:cs typeface="Arial"/>
              </a:rPr>
              <a:t>WRONG  WAY</a:t>
            </a:r>
            <a:r>
              <a:rPr sz="950" spc="-5" dirty="0">
                <a:latin typeface="Arial"/>
                <a:cs typeface="Arial"/>
              </a:rPr>
              <a:t>.</a:t>
            </a:r>
            <a:endParaRPr sz="9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957576" y="6739381"/>
            <a:ext cx="1933575" cy="1143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90850" y="9058275"/>
            <a:ext cx="2131822" cy="5829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520" y="221995"/>
            <a:ext cx="3464560" cy="327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5C0A"/>
                </a:solidFill>
                <a:latin typeface="Corbel"/>
                <a:cs typeface="Corbel"/>
              </a:rPr>
              <a:t>PUBLIC WORKS DIGEST: AN INSIGHT </a:t>
            </a:r>
            <a:r>
              <a:rPr sz="1000" spc="-10" dirty="0">
                <a:solidFill>
                  <a:srgbClr val="FF5C0A"/>
                </a:solidFill>
                <a:latin typeface="Corbel"/>
                <a:cs typeface="Corbel"/>
              </a:rPr>
              <a:t>INTO THE </a:t>
            </a:r>
            <a:r>
              <a:rPr sz="1000" spc="-5" dirty="0">
                <a:solidFill>
                  <a:srgbClr val="FF5C0A"/>
                </a:solidFill>
                <a:latin typeface="Corbel"/>
                <a:cs typeface="Corbel"/>
              </a:rPr>
              <a:t>DAILY WORKS</a:t>
            </a:r>
            <a:r>
              <a:rPr sz="1000" spc="110" dirty="0">
                <a:solidFill>
                  <a:srgbClr val="FF5C0A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FF5C0A"/>
                </a:solidFill>
                <a:latin typeface="Corbel"/>
                <a:cs typeface="Corbel"/>
              </a:rPr>
              <a:t>|</a:t>
            </a:r>
            <a:endParaRPr sz="10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000" spc="-5" dirty="0">
                <a:solidFill>
                  <a:srgbClr val="808080"/>
                </a:solidFill>
                <a:latin typeface="Corbel"/>
                <a:cs typeface="Corbel"/>
              </a:rPr>
              <a:t>Issue</a:t>
            </a:r>
            <a:r>
              <a:rPr sz="1000" spc="-85" dirty="0">
                <a:solidFill>
                  <a:srgbClr val="808080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808080"/>
                </a:solidFill>
                <a:latin typeface="Corbel"/>
                <a:cs typeface="Corbel"/>
              </a:rPr>
              <a:t>1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59471" y="221995"/>
            <a:ext cx="90805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5C0A"/>
                </a:solidFill>
                <a:latin typeface="Corbel"/>
                <a:cs typeface="Corbel"/>
              </a:rPr>
              <a:t>4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7329" y="576706"/>
            <a:ext cx="7305040" cy="137160"/>
          </a:xfrm>
          <a:custGeom>
            <a:avLst/>
            <a:gdLst/>
            <a:ahLst/>
            <a:cxnLst/>
            <a:rect l="l" t="t" r="r" b="b"/>
            <a:pathLst>
              <a:path w="7305040" h="137159">
                <a:moveTo>
                  <a:pt x="0" y="137159"/>
                </a:moveTo>
                <a:lnTo>
                  <a:pt x="7305040" y="137159"/>
                </a:lnTo>
                <a:lnTo>
                  <a:pt x="7305040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FF5C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1150" y="2947035"/>
            <a:ext cx="2038984" cy="1526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8111" y="789431"/>
            <a:ext cx="2090420" cy="141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975600"/>
                </a:solidFill>
                <a:latin typeface="Corbel"/>
                <a:cs typeface="Corbel"/>
              </a:rPr>
              <a:t>Capital</a:t>
            </a:r>
            <a:r>
              <a:rPr sz="2400" b="1" spc="-55" dirty="0">
                <a:solidFill>
                  <a:srgbClr val="975600"/>
                </a:solidFill>
                <a:latin typeface="Corbel"/>
                <a:cs typeface="Corbel"/>
              </a:rPr>
              <a:t> </a:t>
            </a:r>
            <a:r>
              <a:rPr sz="2400" b="1" spc="-5" dirty="0">
                <a:solidFill>
                  <a:srgbClr val="975600"/>
                </a:solidFill>
                <a:latin typeface="Corbel"/>
                <a:cs typeface="Corbel"/>
              </a:rPr>
              <a:t>Projects</a:t>
            </a:r>
            <a:endParaRPr sz="2400">
              <a:latin typeface="Corbel"/>
              <a:cs typeface="Corbel"/>
            </a:endParaRPr>
          </a:p>
          <a:p>
            <a:pPr marL="50800" marR="45720" algn="ctr">
              <a:lnSpc>
                <a:spcPct val="117300"/>
              </a:lnSpc>
              <a:spcBef>
                <a:spcPts val="315"/>
              </a:spcBef>
            </a:pPr>
            <a:r>
              <a:rPr sz="1100" i="1" dirty="0">
                <a:solidFill>
                  <a:srgbClr val="252525"/>
                </a:solidFill>
                <a:latin typeface="Corbel"/>
                <a:cs typeface="Corbel"/>
              </a:rPr>
              <a:t>The </a:t>
            </a:r>
            <a:r>
              <a:rPr sz="1100" i="1" spc="-5" dirty="0">
                <a:solidFill>
                  <a:srgbClr val="252525"/>
                </a:solidFill>
                <a:latin typeface="Corbel"/>
                <a:cs typeface="Corbel"/>
              </a:rPr>
              <a:t>Mission of Hattiesburg </a:t>
            </a:r>
            <a:r>
              <a:rPr sz="1100" i="1" dirty="0">
                <a:solidFill>
                  <a:srgbClr val="252525"/>
                </a:solidFill>
                <a:latin typeface="Corbel"/>
                <a:cs typeface="Corbel"/>
              </a:rPr>
              <a:t>Public  Works </a:t>
            </a:r>
            <a:r>
              <a:rPr sz="1100" i="1" spc="-5" dirty="0">
                <a:solidFill>
                  <a:srgbClr val="252525"/>
                </a:solidFill>
                <a:latin typeface="Corbel"/>
                <a:cs typeface="Corbel"/>
              </a:rPr>
              <a:t>Capital Projects Division </a:t>
            </a:r>
            <a:r>
              <a:rPr sz="1100" i="1" spc="-10" dirty="0">
                <a:solidFill>
                  <a:srgbClr val="252525"/>
                </a:solidFill>
                <a:latin typeface="Corbel"/>
                <a:cs typeface="Corbel"/>
              </a:rPr>
              <a:t>is </a:t>
            </a:r>
            <a:r>
              <a:rPr sz="1100" i="1" spc="-5" dirty="0">
                <a:solidFill>
                  <a:srgbClr val="252525"/>
                </a:solidFill>
                <a:latin typeface="Corbel"/>
                <a:cs typeface="Corbel"/>
              </a:rPr>
              <a:t>to  </a:t>
            </a:r>
            <a:r>
              <a:rPr sz="1100" i="1" dirty="0">
                <a:solidFill>
                  <a:srgbClr val="252525"/>
                </a:solidFill>
                <a:latin typeface="Corbel"/>
                <a:cs typeface="Corbel"/>
              </a:rPr>
              <a:t>deliver a broad spectrum </a:t>
            </a:r>
            <a:r>
              <a:rPr sz="1100" i="1" spc="-5" dirty="0">
                <a:solidFill>
                  <a:srgbClr val="252525"/>
                </a:solidFill>
                <a:latin typeface="Corbel"/>
                <a:cs typeface="Corbel"/>
              </a:rPr>
              <a:t>of </a:t>
            </a:r>
            <a:r>
              <a:rPr sz="1100" i="1" dirty="0">
                <a:solidFill>
                  <a:srgbClr val="252525"/>
                </a:solidFill>
                <a:latin typeface="Corbel"/>
                <a:cs typeface="Corbel"/>
              </a:rPr>
              <a:t>quality  public </a:t>
            </a:r>
            <a:r>
              <a:rPr sz="1100" i="1" spc="-5" dirty="0">
                <a:solidFill>
                  <a:srgbClr val="252525"/>
                </a:solidFill>
                <a:latin typeface="Corbel"/>
                <a:cs typeface="Corbel"/>
              </a:rPr>
              <a:t>infrastructure projects safely,  </a:t>
            </a:r>
            <a:r>
              <a:rPr sz="1100" i="1" dirty="0">
                <a:solidFill>
                  <a:srgbClr val="252525"/>
                </a:solidFill>
                <a:latin typeface="Corbel"/>
                <a:cs typeface="Corbel"/>
              </a:rPr>
              <a:t>efficiently, and</a:t>
            </a:r>
            <a:r>
              <a:rPr sz="1100" i="1" spc="-65" dirty="0">
                <a:solidFill>
                  <a:srgbClr val="252525"/>
                </a:solidFill>
                <a:latin typeface="Corbel"/>
                <a:cs typeface="Corbel"/>
              </a:rPr>
              <a:t> </a:t>
            </a:r>
            <a:r>
              <a:rPr sz="1100" i="1" spc="-5" dirty="0">
                <a:solidFill>
                  <a:srgbClr val="252525"/>
                </a:solidFill>
                <a:latin typeface="Corbel"/>
                <a:cs typeface="Corbel"/>
              </a:rPr>
              <a:t>responsibly.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3059" y="2303647"/>
            <a:ext cx="2081530" cy="1395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200"/>
              </a:lnSpc>
            </a:pPr>
            <a:r>
              <a:rPr sz="1100" spc="-5" dirty="0">
                <a:solidFill>
                  <a:srgbClr val="252525"/>
                </a:solidFill>
                <a:latin typeface="Corbel"/>
                <a:cs typeface="Corbel"/>
              </a:rPr>
              <a:t>The Capital </a:t>
            </a:r>
            <a:r>
              <a:rPr sz="1100" dirty="0">
                <a:solidFill>
                  <a:srgbClr val="252525"/>
                </a:solidFill>
                <a:latin typeface="Corbel"/>
                <a:cs typeface="Corbel"/>
              </a:rPr>
              <a:t>Projects </a:t>
            </a:r>
            <a:r>
              <a:rPr sz="1100" spc="-5" dirty="0">
                <a:solidFill>
                  <a:srgbClr val="252525"/>
                </a:solidFill>
                <a:latin typeface="Corbel"/>
                <a:cs typeface="Corbel"/>
              </a:rPr>
              <a:t>Division is  responsible for the assembling </a:t>
            </a:r>
            <a:r>
              <a:rPr sz="1100" dirty="0">
                <a:solidFill>
                  <a:srgbClr val="252525"/>
                </a:solidFill>
                <a:latin typeface="Corbel"/>
                <a:cs typeface="Corbel"/>
              </a:rPr>
              <a:t>and  </a:t>
            </a:r>
            <a:r>
              <a:rPr sz="1100" spc="-5" dirty="0">
                <a:solidFill>
                  <a:srgbClr val="252525"/>
                </a:solidFill>
                <a:latin typeface="Corbel"/>
                <a:cs typeface="Corbel"/>
              </a:rPr>
              <a:t>implementation of the City's </a:t>
            </a:r>
            <a:r>
              <a:rPr sz="1100" dirty="0">
                <a:solidFill>
                  <a:srgbClr val="252525"/>
                </a:solidFill>
                <a:latin typeface="Corbel"/>
                <a:cs typeface="Corbel"/>
              </a:rPr>
              <a:t>annual  </a:t>
            </a:r>
            <a:r>
              <a:rPr sz="1100" spc="-5" dirty="0">
                <a:solidFill>
                  <a:srgbClr val="252525"/>
                </a:solidFill>
                <a:latin typeface="Corbel"/>
                <a:cs typeface="Corbel"/>
              </a:rPr>
              <a:t>Capital Improvement Plan. </a:t>
            </a:r>
            <a:r>
              <a:rPr sz="1100" dirty="0">
                <a:solidFill>
                  <a:srgbClr val="252525"/>
                </a:solidFill>
                <a:latin typeface="Corbel"/>
                <a:cs typeface="Corbel"/>
              </a:rPr>
              <a:t>Many  </a:t>
            </a:r>
            <a:r>
              <a:rPr sz="1100" spc="-5" dirty="0">
                <a:solidFill>
                  <a:srgbClr val="252525"/>
                </a:solidFill>
                <a:latin typeface="Corbel"/>
                <a:cs typeface="Corbel"/>
              </a:rPr>
              <a:t>capital </a:t>
            </a:r>
            <a:r>
              <a:rPr sz="1100" dirty="0">
                <a:solidFill>
                  <a:srgbClr val="252525"/>
                </a:solidFill>
                <a:latin typeface="Corbel"/>
                <a:cs typeface="Corbel"/>
              </a:rPr>
              <a:t>improvement </a:t>
            </a:r>
            <a:r>
              <a:rPr sz="1100" spc="-5" dirty="0">
                <a:solidFill>
                  <a:srgbClr val="252525"/>
                </a:solidFill>
                <a:latin typeface="Corbel"/>
                <a:cs typeface="Corbel"/>
              </a:rPr>
              <a:t>projects come  </a:t>
            </a:r>
            <a:r>
              <a:rPr sz="1100" dirty="0">
                <a:solidFill>
                  <a:srgbClr val="252525"/>
                </a:solidFill>
                <a:latin typeface="Corbel"/>
                <a:cs typeface="Corbel"/>
              </a:rPr>
              <a:t>under </a:t>
            </a:r>
            <a:r>
              <a:rPr sz="1100" spc="-5" dirty="0">
                <a:solidFill>
                  <a:srgbClr val="252525"/>
                </a:solidFill>
                <a:latin typeface="Corbel"/>
                <a:cs typeface="Corbel"/>
              </a:rPr>
              <a:t>the public </a:t>
            </a:r>
            <a:r>
              <a:rPr sz="1100" dirty="0">
                <a:solidFill>
                  <a:srgbClr val="252525"/>
                </a:solidFill>
                <a:latin typeface="Corbel"/>
                <a:cs typeface="Corbel"/>
              </a:rPr>
              <a:t>works </a:t>
            </a:r>
            <a:r>
              <a:rPr sz="1100" spc="-5" dirty="0">
                <a:solidFill>
                  <a:srgbClr val="252525"/>
                </a:solidFill>
                <a:latin typeface="Corbel"/>
                <a:cs typeface="Corbel"/>
              </a:rPr>
              <a:t>umbrella  </a:t>
            </a:r>
            <a:r>
              <a:rPr sz="1100" dirty="0">
                <a:solidFill>
                  <a:srgbClr val="252525"/>
                </a:solidFill>
                <a:latin typeface="Corbel"/>
                <a:cs typeface="Corbel"/>
              </a:rPr>
              <a:t>including: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4359" y="3839209"/>
            <a:ext cx="144779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53059" y="3841653"/>
            <a:ext cx="2147570" cy="951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>
              <a:lnSpc>
                <a:spcPct val="101800"/>
              </a:lnSpc>
            </a:pPr>
            <a:r>
              <a:rPr sz="1100" spc="-5" dirty="0">
                <a:solidFill>
                  <a:srgbClr val="252525"/>
                </a:solidFill>
                <a:latin typeface="Corbel"/>
                <a:cs typeface="Corbel"/>
              </a:rPr>
              <a:t>Construction/remodeling of  city buildings, bridges, traffic  signals, </a:t>
            </a:r>
            <a:r>
              <a:rPr sz="1100" dirty="0">
                <a:solidFill>
                  <a:srgbClr val="252525"/>
                </a:solidFill>
                <a:latin typeface="Corbel"/>
                <a:cs typeface="Corbel"/>
              </a:rPr>
              <a:t>bikeways, and </a:t>
            </a:r>
            <a:r>
              <a:rPr sz="1100" spc="-5" dirty="0">
                <a:solidFill>
                  <a:srgbClr val="252525"/>
                </a:solidFill>
                <a:latin typeface="Corbel"/>
                <a:cs typeface="Corbel"/>
              </a:rPr>
              <a:t>street  improvements.</a:t>
            </a:r>
            <a:endParaRPr sz="11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100" dirty="0">
                <a:solidFill>
                  <a:srgbClr val="252525"/>
                </a:solidFill>
                <a:latin typeface="Corbel"/>
                <a:cs typeface="Corbel"/>
              </a:rPr>
              <a:t>Street </a:t>
            </a:r>
            <a:r>
              <a:rPr sz="1100" spc="-5" dirty="0">
                <a:solidFill>
                  <a:srgbClr val="252525"/>
                </a:solidFill>
                <a:latin typeface="Corbel"/>
                <a:cs typeface="Corbel"/>
              </a:rPr>
              <a:t>improvements</a:t>
            </a:r>
            <a:r>
              <a:rPr sz="1100" spc="-35" dirty="0">
                <a:solidFill>
                  <a:srgbClr val="252525"/>
                </a:solidFill>
                <a:latin typeface="Corbel"/>
                <a:cs typeface="Corbel"/>
              </a:rPr>
              <a:t> </a:t>
            </a:r>
            <a:r>
              <a:rPr sz="1100" spc="-5" dirty="0">
                <a:solidFill>
                  <a:srgbClr val="252525"/>
                </a:solidFill>
                <a:latin typeface="Corbel"/>
                <a:cs typeface="Corbel"/>
              </a:rPr>
              <a:t>include: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4359" y="4933315"/>
            <a:ext cx="144779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4359" y="5455920"/>
            <a:ext cx="144779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4359" y="6320154"/>
            <a:ext cx="144779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53059" y="4934544"/>
            <a:ext cx="2157730" cy="413131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469900" marR="5080">
              <a:lnSpc>
                <a:spcPct val="101400"/>
              </a:lnSpc>
              <a:spcBef>
                <a:spcPts val="15"/>
              </a:spcBef>
            </a:pPr>
            <a:r>
              <a:rPr sz="1100" spc="-5" dirty="0">
                <a:solidFill>
                  <a:srgbClr val="252525"/>
                </a:solidFill>
                <a:latin typeface="Corbel"/>
                <a:cs typeface="Corbel"/>
              </a:rPr>
              <a:t>Roadway pavement, </a:t>
            </a:r>
            <a:r>
              <a:rPr sz="1100" dirty="0">
                <a:solidFill>
                  <a:srgbClr val="252525"/>
                </a:solidFill>
                <a:latin typeface="Corbel"/>
                <a:cs typeface="Corbel"/>
              </a:rPr>
              <a:t>curb,  </a:t>
            </a:r>
            <a:r>
              <a:rPr sz="1100" spc="-5" dirty="0">
                <a:solidFill>
                  <a:srgbClr val="252525"/>
                </a:solidFill>
                <a:latin typeface="Corbel"/>
                <a:cs typeface="Corbel"/>
              </a:rPr>
              <a:t>gutter, sidewalk, </a:t>
            </a:r>
            <a:r>
              <a:rPr sz="1100" dirty="0">
                <a:solidFill>
                  <a:srgbClr val="252525"/>
                </a:solidFill>
                <a:latin typeface="Corbel"/>
                <a:cs typeface="Corbel"/>
              </a:rPr>
              <a:t>curb </a:t>
            </a:r>
            <a:r>
              <a:rPr sz="1100" spc="-5" dirty="0">
                <a:solidFill>
                  <a:srgbClr val="252525"/>
                </a:solidFill>
                <a:latin typeface="Corbel"/>
                <a:cs typeface="Corbel"/>
              </a:rPr>
              <a:t>ramps,  </a:t>
            </a:r>
            <a:r>
              <a:rPr sz="1100" dirty="0">
                <a:solidFill>
                  <a:srgbClr val="252525"/>
                </a:solidFill>
                <a:latin typeface="Corbel"/>
                <a:cs typeface="Corbel"/>
              </a:rPr>
              <a:t>driveway</a:t>
            </a:r>
            <a:r>
              <a:rPr sz="1100" spc="-105" dirty="0">
                <a:solidFill>
                  <a:srgbClr val="252525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252525"/>
                </a:solidFill>
                <a:latin typeface="Corbel"/>
                <a:cs typeface="Corbel"/>
              </a:rPr>
              <a:t>approaches</a:t>
            </a:r>
            <a:endParaRPr sz="1100">
              <a:latin typeface="Corbel"/>
              <a:cs typeface="Corbel"/>
            </a:endParaRPr>
          </a:p>
          <a:p>
            <a:pPr marL="469900" marR="59055">
              <a:lnSpc>
                <a:spcPct val="101600"/>
              </a:lnSpc>
              <a:spcBef>
                <a:spcPts val="100"/>
              </a:spcBef>
            </a:pPr>
            <a:r>
              <a:rPr sz="1100" spc="-5" dirty="0">
                <a:solidFill>
                  <a:srgbClr val="252525"/>
                </a:solidFill>
                <a:latin typeface="Corbel"/>
                <a:cs typeface="Corbel"/>
              </a:rPr>
              <a:t>Landscaped </a:t>
            </a:r>
            <a:r>
              <a:rPr sz="1100" dirty="0">
                <a:solidFill>
                  <a:srgbClr val="252525"/>
                </a:solidFill>
                <a:latin typeface="Corbel"/>
                <a:cs typeface="Corbel"/>
              </a:rPr>
              <a:t>medians,</a:t>
            </a:r>
            <a:r>
              <a:rPr sz="1100" spc="-70" dirty="0">
                <a:solidFill>
                  <a:srgbClr val="252525"/>
                </a:solidFill>
                <a:latin typeface="Corbel"/>
                <a:cs typeface="Corbel"/>
              </a:rPr>
              <a:t> </a:t>
            </a:r>
            <a:r>
              <a:rPr sz="1100" spc="-5" dirty="0">
                <a:solidFill>
                  <a:srgbClr val="252525"/>
                </a:solidFill>
                <a:latin typeface="Corbel"/>
                <a:cs typeface="Corbel"/>
              </a:rPr>
              <a:t>storm  </a:t>
            </a:r>
            <a:r>
              <a:rPr sz="1100" dirty="0">
                <a:solidFill>
                  <a:srgbClr val="252525"/>
                </a:solidFill>
                <a:latin typeface="Corbel"/>
                <a:cs typeface="Corbel"/>
              </a:rPr>
              <a:t>drains, </a:t>
            </a:r>
            <a:r>
              <a:rPr sz="1100" spc="-5" dirty="0">
                <a:solidFill>
                  <a:srgbClr val="252525"/>
                </a:solidFill>
                <a:latin typeface="Corbel"/>
                <a:cs typeface="Corbel"/>
              </a:rPr>
              <a:t>street lights, </a:t>
            </a:r>
            <a:r>
              <a:rPr sz="1100" dirty="0">
                <a:solidFill>
                  <a:srgbClr val="252525"/>
                </a:solidFill>
                <a:latin typeface="Corbel"/>
                <a:cs typeface="Corbel"/>
              </a:rPr>
              <a:t>dry </a:t>
            </a:r>
            <a:r>
              <a:rPr sz="1100" spc="-5" dirty="0">
                <a:solidFill>
                  <a:srgbClr val="252525"/>
                </a:solidFill>
                <a:latin typeface="Corbel"/>
                <a:cs typeface="Corbel"/>
              </a:rPr>
              <a:t>and  </a:t>
            </a:r>
            <a:r>
              <a:rPr sz="1100" dirty="0">
                <a:solidFill>
                  <a:srgbClr val="252525"/>
                </a:solidFill>
                <a:latin typeface="Corbel"/>
                <a:cs typeface="Corbel"/>
              </a:rPr>
              <a:t>wet </a:t>
            </a:r>
            <a:r>
              <a:rPr sz="1100" spc="-5" dirty="0">
                <a:solidFill>
                  <a:srgbClr val="252525"/>
                </a:solidFill>
                <a:latin typeface="Corbel"/>
                <a:cs typeface="Corbel"/>
              </a:rPr>
              <a:t>utilities such </a:t>
            </a:r>
            <a:r>
              <a:rPr sz="1100" dirty="0">
                <a:solidFill>
                  <a:srgbClr val="252525"/>
                </a:solidFill>
                <a:latin typeface="Corbel"/>
                <a:cs typeface="Corbel"/>
              </a:rPr>
              <a:t>as water  pipelines, </a:t>
            </a:r>
            <a:r>
              <a:rPr sz="1100" spc="-5" dirty="0">
                <a:solidFill>
                  <a:srgbClr val="252525"/>
                </a:solidFill>
                <a:latin typeface="Corbel"/>
                <a:cs typeface="Corbel"/>
              </a:rPr>
              <a:t>sewers, recycled  </a:t>
            </a:r>
            <a:r>
              <a:rPr sz="1100" dirty="0">
                <a:solidFill>
                  <a:srgbClr val="252525"/>
                </a:solidFill>
                <a:latin typeface="Corbel"/>
                <a:cs typeface="Corbel"/>
              </a:rPr>
              <a:t>waterlines</a:t>
            </a:r>
            <a:endParaRPr sz="1100">
              <a:latin typeface="Corbel"/>
              <a:cs typeface="Corbel"/>
            </a:endParaRPr>
          </a:p>
          <a:p>
            <a:pPr marL="469900" marR="308610" indent="27305">
              <a:lnSpc>
                <a:spcPct val="101800"/>
              </a:lnSpc>
              <a:spcBef>
                <a:spcPts val="95"/>
              </a:spcBef>
            </a:pPr>
            <a:r>
              <a:rPr sz="1100" spc="-5" dirty="0">
                <a:solidFill>
                  <a:srgbClr val="252525"/>
                </a:solidFill>
                <a:latin typeface="Corbel"/>
                <a:cs typeface="Corbel"/>
              </a:rPr>
              <a:t>Electrical,  telecommunication and  cable</a:t>
            </a:r>
            <a:r>
              <a:rPr sz="1100" spc="-65" dirty="0">
                <a:solidFill>
                  <a:srgbClr val="252525"/>
                </a:solidFill>
                <a:latin typeface="Corbel"/>
                <a:cs typeface="Corbel"/>
              </a:rPr>
              <a:t> </a:t>
            </a:r>
            <a:r>
              <a:rPr sz="1100" spc="-5" dirty="0">
                <a:solidFill>
                  <a:srgbClr val="252525"/>
                </a:solidFill>
                <a:latin typeface="Corbel"/>
                <a:cs typeface="Corbel"/>
              </a:rPr>
              <a:t>conduits.</a:t>
            </a:r>
            <a:endParaRPr sz="1100">
              <a:latin typeface="Corbel"/>
              <a:cs typeface="Corbel"/>
            </a:endParaRPr>
          </a:p>
          <a:p>
            <a:pPr marL="12700" marR="29845">
              <a:lnSpc>
                <a:spcPct val="117100"/>
              </a:lnSpc>
              <a:spcBef>
                <a:spcPts val="395"/>
              </a:spcBef>
            </a:pPr>
            <a:r>
              <a:rPr sz="1100" spc="-5" dirty="0">
                <a:solidFill>
                  <a:srgbClr val="252525"/>
                </a:solidFill>
                <a:latin typeface="Corbel"/>
                <a:cs typeface="Corbel"/>
              </a:rPr>
              <a:t>This division is dedicated </a:t>
            </a:r>
            <a:r>
              <a:rPr sz="1100" spc="5" dirty="0">
                <a:solidFill>
                  <a:srgbClr val="252525"/>
                </a:solidFill>
                <a:latin typeface="Corbel"/>
                <a:cs typeface="Corbel"/>
              </a:rPr>
              <a:t>to  </a:t>
            </a:r>
            <a:r>
              <a:rPr sz="1100" spc="-5" dirty="0">
                <a:solidFill>
                  <a:srgbClr val="252525"/>
                </a:solidFill>
                <a:latin typeface="Corbel"/>
                <a:cs typeface="Corbel"/>
              </a:rPr>
              <a:t>delivering projects which improve  the quality of life of </a:t>
            </a:r>
            <a:r>
              <a:rPr sz="1100" dirty="0">
                <a:solidFill>
                  <a:srgbClr val="252525"/>
                </a:solidFill>
                <a:latin typeface="Corbel"/>
                <a:cs typeface="Corbel"/>
              </a:rPr>
              <a:t>Hattiesburg  </a:t>
            </a:r>
            <a:r>
              <a:rPr sz="1100" spc="-5" dirty="0">
                <a:solidFill>
                  <a:srgbClr val="252525"/>
                </a:solidFill>
                <a:latin typeface="Corbel"/>
                <a:cs typeface="Corbel"/>
              </a:rPr>
              <a:t>residents so </a:t>
            </a:r>
            <a:r>
              <a:rPr sz="1100" dirty="0">
                <a:solidFill>
                  <a:srgbClr val="252525"/>
                </a:solidFill>
                <a:latin typeface="Corbel"/>
                <a:cs typeface="Corbel"/>
              </a:rPr>
              <a:t>much </a:t>
            </a:r>
            <a:r>
              <a:rPr sz="1100" spc="-5" dirty="0">
                <a:solidFill>
                  <a:srgbClr val="252525"/>
                </a:solidFill>
                <a:latin typeface="Corbel"/>
                <a:cs typeface="Corbel"/>
              </a:rPr>
              <a:t>so that </a:t>
            </a:r>
            <a:r>
              <a:rPr sz="1100" spc="-10" dirty="0">
                <a:solidFill>
                  <a:srgbClr val="252525"/>
                </a:solidFill>
                <a:latin typeface="Corbel"/>
                <a:cs typeface="Corbel"/>
              </a:rPr>
              <a:t>the  </a:t>
            </a:r>
            <a:r>
              <a:rPr sz="1100" spc="-5" dirty="0">
                <a:solidFill>
                  <a:srgbClr val="252525"/>
                </a:solidFill>
                <a:latin typeface="Corbel"/>
                <a:cs typeface="Corbel"/>
              </a:rPr>
              <a:t>residents of Hattiesburg can have </a:t>
            </a:r>
            <a:r>
              <a:rPr sz="1100" dirty="0">
                <a:solidFill>
                  <a:srgbClr val="252525"/>
                </a:solidFill>
                <a:latin typeface="Corbel"/>
                <a:cs typeface="Corbel"/>
              </a:rPr>
              <a:t>a  </a:t>
            </a:r>
            <a:r>
              <a:rPr sz="1100" spc="-5" dirty="0">
                <a:solidFill>
                  <a:srgbClr val="252525"/>
                </a:solidFill>
                <a:latin typeface="Corbel"/>
                <a:cs typeface="Corbel"/>
              </a:rPr>
              <a:t>strong sense of pride in </a:t>
            </a:r>
            <a:r>
              <a:rPr sz="1100" spc="-10" dirty="0">
                <a:solidFill>
                  <a:srgbClr val="252525"/>
                </a:solidFill>
                <a:latin typeface="Corbel"/>
                <a:cs typeface="Corbel"/>
              </a:rPr>
              <a:t>their </a:t>
            </a:r>
            <a:r>
              <a:rPr sz="1100" spc="-5" dirty="0">
                <a:solidFill>
                  <a:srgbClr val="252525"/>
                </a:solidFill>
                <a:latin typeface="Corbel"/>
                <a:cs typeface="Corbel"/>
              </a:rPr>
              <a:t>City. </a:t>
            </a:r>
            <a:r>
              <a:rPr sz="1100" dirty="0">
                <a:solidFill>
                  <a:srgbClr val="252525"/>
                </a:solidFill>
                <a:latin typeface="Corbel"/>
                <a:cs typeface="Corbel"/>
              </a:rPr>
              <a:t>By  </a:t>
            </a:r>
            <a:r>
              <a:rPr sz="1100" spc="-5" dirty="0">
                <a:solidFill>
                  <a:srgbClr val="252525"/>
                </a:solidFill>
                <a:latin typeface="Corbel"/>
                <a:cs typeface="Corbel"/>
              </a:rPr>
              <a:t>utilizing an environmentally  conscientious </a:t>
            </a:r>
            <a:r>
              <a:rPr sz="1100" dirty="0">
                <a:solidFill>
                  <a:srgbClr val="252525"/>
                </a:solidFill>
                <a:latin typeface="Corbel"/>
                <a:cs typeface="Corbel"/>
              </a:rPr>
              <a:t>manner </a:t>
            </a:r>
            <a:r>
              <a:rPr sz="1100" spc="-5" dirty="0">
                <a:solidFill>
                  <a:srgbClr val="252525"/>
                </a:solidFill>
                <a:latin typeface="Corbel"/>
                <a:cs typeface="Corbel"/>
              </a:rPr>
              <a:t>with </a:t>
            </a:r>
            <a:r>
              <a:rPr sz="1100" dirty="0">
                <a:solidFill>
                  <a:srgbClr val="252525"/>
                </a:solidFill>
                <a:latin typeface="Corbel"/>
                <a:cs typeface="Corbel"/>
              </a:rPr>
              <a:t>full inter-  </a:t>
            </a:r>
            <a:r>
              <a:rPr sz="1100" spc="-5" dirty="0">
                <a:solidFill>
                  <a:srgbClr val="252525"/>
                </a:solidFill>
                <a:latin typeface="Corbel"/>
                <a:cs typeface="Corbel"/>
              </a:rPr>
              <a:t>governmental </a:t>
            </a:r>
            <a:r>
              <a:rPr sz="1100" dirty="0">
                <a:solidFill>
                  <a:srgbClr val="252525"/>
                </a:solidFill>
                <a:latin typeface="Corbel"/>
                <a:cs typeface="Corbel"/>
              </a:rPr>
              <a:t>and </a:t>
            </a:r>
            <a:r>
              <a:rPr sz="1100" spc="-5" dirty="0">
                <a:solidFill>
                  <a:srgbClr val="252525"/>
                </a:solidFill>
                <a:latin typeface="Corbel"/>
                <a:cs typeface="Corbel"/>
              </a:rPr>
              <a:t>public </a:t>
            </a:r>
            <a:r>
              <a:rPr sz="1100" dirty="0">
                <a:solidFill>
                  <a:srgbClr val="252525"/>
                </a:solidFill>
                <a:latin typeface="Corbel"/>
                <a:cs typeface="Corbel"/>
              </a:rPr>
              <a:t>agency  </a:t>
            </a:r>
            <a:r>
              <a:rPr sz="1100" spc="-5" dirty="0">
                <a:solidFill>
                  <a:srgbClr val="252525"/>
                </a:solidFill>
                <a:latin typeface="Corbel"/>
                <a:cs typeface="Corbel"/>
              </a:rPr>
              <a:t>coordination, prudent real property  acquisitions, diligent</a:t>
            </a:r>
            <a:r>
              <a:rPr sz="1100" dirty="0">
                <a:solidFill>
                  <a:srgbClr val="252525"/>
                </a:solidFill>
                <a:latin typeface="Corbel"/>
                <a:cs typeface="Corbel"/>
              </a:rPr>
              <a:t> </a:t>
            </a:r>
            <a:r>
              <a:rPr sz="1100" spc="-5" dirty="0">
                <a:solidFill>
                  <a:srgbClr val="252525"/>
                </a:solidFill>
                <a:latin typeface="Corbel"/>
                <a:cs typeface="Corbel"/>
              </a:rPr>
              <a:t>construction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07335" y="2384252"/>
            <a:ext cx="2160270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300"/>
              </a:lnSpc>
            </a:pPr>
            <a:r>
              <a:rPr sz="1100" spc="-5" dirty="0">
                <a:solidFill>
                  <a:srgbClr val="252525"/>
                </a:solidFill>
                <a:latin typeface="Corbel"/>
                <a:cs typeface="Corbel"/>
              </a:rPr>
              <a:t>Management </a:t>
            </a:r>
            <a:r>
              <a:rPr sz="1100" dirty="0">
                <a:solidFill>
                  <a:srgbClr val="252525"/>
                </a:solidFill>
                <a:latin typeface="Corbel"/>
                <a:cs typeface="Corbel"/>
              </a:rPr>
              <a:t>and </a:t>
            </a:r>
            <a:r>
              <a:rPr sz="1100" spc="-5" dirty="0">
                <a:solidFill>
                  <a:srgbClr val="252525"/>
                </a:solidFill>
                <a:latin typeface="Corbel"/>
                <a:cs typeface="Corbel"/>
              </a:rPr>
              <a:t>fiscally </a:t>
            </a:r>
            <a:r>
              <a:rPr sz="1100" dirty="0">
                <a:solidFill>
                  <a:srgbClr val="252525"/>
                </a:solidFill>
                <a:latin typeface="Corbel"/>
                <a:cs typeface="Corbel"/>
              </a:rPr>
              <a:t>responsible  </a:t>
            </a:r>
            <a:r>
              <a:rPr sz="1100" spc="-5" dirty="0">
                <a:solidFill>
                  <a:srgbClr val="252525"/>
                </a:solidFill>
                <a:latin typeface="Corbel"/>
                <a:cs typeface="Corbel"/>
              </a:rPr>
              <a:t>contract management efforts, the  Public </a:t>
            </a:r>
            <a:r>
              <a:rPr sz="1100" dirty="0">
                <a:solidFill>
                  <a:srgbClr val="252525"/>
                </a:solidFill>
                <a:latin typeface="Corbel"/>
                <a:cs typeface="Corbel"/>
              </a:rPr>
              <a:t>Works </a:t>
            </a:r>
            <a:r>
              <a:rPr sz="1100" spc="-5" dirty="0">
                <a:solidFill>
                  <a:srgbClr val="252525"/>
                </a:solidFill>
                <a:latin typeface="Corbel"/>
                <a:cs typeface="Corbel"/>
              </a:rPr>
              <a:t>Division </a:t>
            </a:r>
            <a:r>
              <a:rPr sz="1100" dirty="0">
                <a:solidFill>
                  <a:srgbClr val="252525"/>
                </a:solidFill>
                <a:latin typeface="Corbel"/>
                <a:cs typeface="Corbel"/>
              </a:rPr>
              <a:t>completes </a:t>
            </a:r>
            <a:r>
              <a:rPr sz="1100" spc="-5" dirty="0">
                <a:solidFill>
                  <a:srgbClr val="252525"/>
                </a:solidFill>
                <a:latin typeface="Corbel"/>
                <a:cs typeface="Corbel"/>
              </a:rPr>
              <a:t>its  mission</a:t>
            </a:r>
            <a:r>
              <a:rPr sz="1100" spc="-65" dirty="0">
                <a:solidFill>
                  <a:srgbClr val="252525"/>
                </a:solidFill>
                <a:latin typeface="Corbel"/>
                <a:cs typeface="Corbel"/>
              </a:rPr>
              <a:t> </a:t>
            </a:r>
            <a:r>
              <a:rPr sz="1100" spc="-5" dirty="0">
                <a:solidFill>
                  <a:srgbClr val="252525"/>
                </a:solidFill>
                <a:latin typeface="Corbel"/>
                <a:cs typeface="Corbel"/>
              </a:rPr>
              <a:t>daily.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45307" y="6091428"/>
            <a:ext cx="3570732" cy="3236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37332" y="6283325"/>
            <a:ext cx="3186937" cy="28529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66872" y="3741420"/>
            <a:ext cx="2026920" cy="19080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19400" y="9010650"/>
            <a:ext cx="2133600" cy="5829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69001" y="1368209"/>
            <a:ext cx="1243164" cy="10996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83708" y="1184147"/>
            <a:ext cx="1613915" cy="1859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83708" y="2465832"/>
            <a:ext cx="1613915" cy="1874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83708" y="1184147"/>
            <a:ext cx="187451" cy="14691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10171" y="1184147"/>
            <a:ext cx="187451" cy="14691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22189" y="4957064"/>
            <a:ext cx="1215986" cy="59308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89803" y="5637276"/>
            <a:ext cx="1926336" cy="8930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644134" y="5628513"/>
            <a:ext cx="1493520" cy="48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2000"/>
              </a:lnSpc>
            </a:pPr>
            <a:r>
              <a:rPr sz="1000" spc="-5" dirty="0">
                <a:solidFill>
                  <a:srgbClr val="975600"/>
                </a:solidFill>
                <a:latin typeface="Corbel"/>
                <a:cs typeface="Corbel"/>
              </a:rPr>
              <a:t>S</a:t>
            </a:r>
            <a:r>
              <a:rPr sz="800" spc="-5" dirty="0">
                <a:solidFill>
                  <a:srgbClr val="975600"/>
                </a:solidFill>
                <a:latin typeface="Corbel"/>
                <a:cs typeface="Corbel"/>
              </a:rPr>
              <a:t>KIP </a:t>
            </a:r>
            <a:r>
              <a:rPr sz="1000" spc="-5" dirty="0">
                <a:solidFill>
                  <a:srgbClr val="975600"/>
                </a:solidFill>
                <a:latin typeface="Corbel"/>
                <a:cs typeface="Corbel"/>
              </a:rPr>
              <a:t>MATTHEWS &amp; W</a:t>
            </a:r>
            <a:r>
              <a:rPr sz="800" spc="-5" dirty="0">
                <a:solidFill>
                  <a:srgbClr val="975600"/>
                </a:solidFill>
                <a:latin typeface="Corbel"/>
                <a:cs typeface="Corbel"/>
              </a:rPr>
              <a:t>ILLIAM  </a:t>
            </a:r>
            <a:r>
              <a:rPr sz="1000" spc="-5" dirty="0">
                <a:solidFill>
                  <a:srgbClr val="975600"/>
                </a:solidFill>
                <a:latin typeface="Corbel"/>
                <a:cs typeface="Corbel"/>
              </a:rPr>
              <a:t>J</a:t>
            </a:r>
            <a:r>
              <a:rPr sz="800" spc="-5" dirty="0">
                <a:solidFill>
                  <a:srgbClr val="975600"/>
                </a:solidFill>
                <a:latin typeface="Corbel"/>
                <a:cs typeface="Corbel"/>
              </a:rPr>
              <a:t>ORDAN COMPLETE ELECTRICAL  </a:t>
            </a:r>
            <a:r>
              <a:rPr sz="800" dirty="0">
                <a:solidFill>
                  <a:srgbClr val="975600"/>
                </a:solidFill>
                <a:latin typeface="Corbel"/>
                <a:cs typeface="Corbel"/>
              </a:rPr>
              <a:t>WORK AT </a:t>
            </a:r>
            <a:r>
              <a:rPr sz="1000" spc="-5" dirty="0">
                <a:solidFill>
                  <a:srgbClr val="975600"/>
                </a:solidFill>
                <a:latin typeface="Corbel"/>
                <a:cs typeface="Corbel"/>
              </a:rPr>
              <a:t>F</a:t>
            </a:r>
            <a:r>
              <a:rPr sz="800" spc="-5" dirty="0">
                <a:solidFill>
                  <a:srgbClr val="975600"/>
                </a:solidFill>
                <a:latin typeface="Corbel"/>
                <a:cs typeface="Corbel"/>
              </a:rPr>
              <a:t>IRE STATION</a:t>
            </a:r>
            <a:r>
              <a:rPr sz="800" spc="-65" dirty="0">
                <a:solidFill>
                  <a:srgbClr val="975600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975600"/>
                </a:solidFill>
                <a:latin typeface="Corbel"/>
                <a:cs typeface="Corbel"/>
              </a:rPr>
              <a:t>#5.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520" y="221995"/>
            <a:ext cx="3464560" cy="327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5C0A"/>
                </a:solidFill>
                <a:latin typeface="Corbel"/>
                <a:cs typeface="Corbel"/>
              </a:rPr>
              <a:t>PUBLIC WORKS DIGEST: AN INSIGHT </a:t>
            </a:r>
            <a:r>
              <a:rPr sz="1000" spc="-10" dirty="0">
                <a:solidFill>
                  <a:srgbClr val="FF5C0A"/>
                </a:solidFill>
                <a:latin typeface="Corbel"/>
                <a:cs typeface="Corbel"/>
              </a:rPr>
              <a:t>INTO THE </a:t>
            </a:r>
            <a:r>
              <a:rPr sz="1000" spc="-5" dirty="0">
                <a:solidFill>
                  <a:srgbClr val="FF5C0A"/>
                </a:solidFill>
                <a:latin typeface="Corbel"/>
                <a:cs typeface="Corbel"/>
              </a:rPr>
              <a:t>DAILY WORKS</a:t>
            </a:r>
            <a:r>
              <a:rPr sz="1000" spc="110" dirty="0">
                <a:solidFill>
                  <a:srgbClr val="FF5C0A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FF5C0A"/>
                </a:solidFill>
                <a:latin typeface="Corbel"/>
                <a:cs typeface="Corbel"/>
              </a:rPr>
              <a:t>|</a:t>
            </a:r>
            <a:endParaRPr sz="10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000" spc="-5" dirty="0">
                <a:solidFill>
                  <a:srgbClr val="808080"/>
                </a:solidFill>
                <a:latin typeface="Corbel"/>
                <a:cs typeface="Corbel"/>
              </a:rPr>
              <a:t>Issue</a:t>
            </a:r>
            <a:r>
              <a:rPr sz="1000" spc="-85" dirty="0">
                <a:solidFill>
                  <a:srgbClr val="808080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808080"/>
                </a:solidFill>
                <a:latin typeface="Corbel"/>
                <a:cs typeface="Corbel"/>
              </a:rPr>
              <a:t>1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64043" y="221995"/>
            <a:ext cx="86360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5C0A"/>
                </a:solidFill>
                <a:latin typeface="Corbel"/>
                <a:cs typeface="Corbel"/>
              </a:rPr>
              <a:t>5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7329" y="576706"/>
            <a:ext cx="7305040" cy="137160"/>
          </a:xfrm>
          <a:custGeom>
            <a:avLst/>
            <a:gdLst/>
            <a:ahLst/>
            <a:cxnLst/>
            <a:rect l="l" t="t" r="r" b="b"/>
            <a:pathLst>
              <a:path w="7305040" h="137159">
                <a:moveTo>
                  <a:pt x="0" y="137159"/>
                </a:moveTo>
                <a:lnTo>
                  <a:pt x="7305040" y="137159"/>
                </a:lnTo>
                <a:lnTo>
                  <a:pt x="7305040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FF5C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21835" y="490727"/>
            <a:ext cx="3364991" cy="3215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82011" y="1217675"/>
            <a:ext cx="2246376" cy="18455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1950" y="5206365"/>
            <a:ext cx="7315200" cy="137160"/>
          </a:xfrm>
          <a:custGeom>
            <a:avLst/>
            <a:gdLst/>
            <a:ahLst/>
            <a:cxnLst/>
            <a:rect l="l" t="t" r="r" b="b"/>
            <a:pathLst>
              <a:path w="7315200" h="137160">
                <a:moveTo>
                  <a:pt x="0" y="137160"/>
                </a:moveTo>
                <a:lnTo>
                  <a:pt x="7315200" y="137160"/>
                </a:lnTo>
                <a:lnTo>
                  <a:pt x="7315200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FA8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69235" y="3034283"/>
            <a:ext cx="2699004" cy="22692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61577" y="3226358"/>
            <a:ext cx="2314003" cy="18857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2336" y="780415"/>
            <a:ext cx="1993138" cy="91535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00" y="1697735"/>
            <a:ext cx="1987295" cy="80497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9204" y="5713476"/>
            <a:ext cx="1752600" cy="5227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2875" y="780415"/>
            <a:ext cx="160020" cy="9153525"/>
          </a:xfrm>
          <a:custGeom>
            <a:avLst/>
            <a:gdLst/>
            <a:ahLst/>
            <a:cxnLst/>
            <a:rect l="l" t="t" r="r" b="b"/>
            <a:pathLst>
              <a:path w="160020" h="9153525">
                <a:moveTo>
                  <a:pt x="0" y="9153525"/>
                </a:moveTo>
                <a:lnTo>
                  <a:pt x="159461" y="9153525"/>
                </a:lnTo>
                <a:lnTo>
                  <a:pt x="159461" y="0"/>
                </a:lnTo>
                <a:lnTo>
                  <a:pt x="0" y="0"/>
                </a:lnTo>
                <a:lnTo>
                  <a:pt x="0" y="9153525"/>
                </a:lnTo>
                <a:close/>
              </a:path>
            </a:pathLst>
          </a:custGeom>
          <a:solidFill>
            <a:srgbClr val="E28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060" y="1118616"/>
            <a:ext cx="2151888" cy="5166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74980" y="1234185"/>
            <a:ext cx="1646555" cy="2491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655">
              <a:lnSpc>
                <a:spcPct val="100000"/>
              </a:lnSpc>
            </a:pPr>
            <a:r>
              <a:rPr sz="1300" spc="-5" dirty="0">
                <a:solidFill>
                  <a:srgbClr val="FFFFFF"/>
                </a:solidFill>
                <a:latin typeface="Trebuchet MS"/>
                <a:cs typeface="Trebuchet MS"/>
              </a:rPr>
              <a:t>Event</a:t>
            </a:r>
            <a:r>
              <a:rPr sz="13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Trebuchet MS"/>
                <a:cs typeface="Trebuchet MS"/>
              </a:rPr>
              <a:t>Signage</a:t>
            </a:r>
            <a:endParaRPr sz="1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 marR="5080">
              <a:lnSpc>
                <a:spcPct val="101800"/>
              </a:lnSpc>
            </a:pPr>
            <a:r>
              <a:rPr sz="1000" spc="-5" dirty="0">
                <a:solidFill>
                  <a:srgbClr val="585858"/>
                </a:solidFill>
                <a:latin typeface="Corbel"/>
                <a:cs typeface="Corbel"/>
              </a:rPr>
              <a:t>The City </a:t>
            </a:r>
            <a:r>
              <a:rPr sz="1000" dirty="0">
                <a:solidFill>
                  <a:srgbClr val="585858"/>
                </a:solidFill>
                <a:latin typeface="Corbel"/>
                <a:cs typeface="Corbel"/>
              </a:rPr>
              <a:t>of </a:t>
            </a:r>
            <a:r>
              <a:rPr sz="1000" spc="-5" dirty="0">
                <a:solidFill>
                  <a:srgbClr val="585858"/>
                </a:solidFill>
                <a:latin typeface="Corbel"/>
                <a:cs typeface="Corbel"/>
              </a:rPr>
              <a:t>Hattiesburg’s  Traffic Department is working  </a:t>
            </a:r>
            <a:r>
              <a:rPr sz="1000" spc="-10" dirty="0">
                <a:solidFill>
                  <a:srgbClr val="585858"/>
                </a:solidFill>
                <a:latin typeface="Corbel"/>
                <a:cs typeface="Corbel"/>
              </a:rPr>
              <a:t>harder </a:t>
            </a:r>
            <a:r>
              <a:rPr sz="1000" spc="-5" dirty="0">
                <a:solidFill>
                  <a:srgbClr val="585858"/>
                </a:solidFill>
                <a:latin typeface="Corbel"/>
                <a:cs typeface="Corbel"/>
              </a:rPr>
              <a:t>than ever to </a:t>
            </a:r>
            <a:r>
              <a:rPr sz="1000" dirty="0">
                <a:solidFill>
                  <a:srgbClr val="585858"/>
                </a:solidFill>
                <a:latin typeface="Corbel"/>
                <a:cs typeface="Corbel"/>
              </a:rPr>
              <a:t>make  </a:t>
            </a:r>
            <a:r>
              <a:rPr sz="1000" spc="-5" dirty="0">
                <a:solidFill>
                  <a:srgbClr val="585858"/>
                </a:solidFill>
                <a:latin typeface="Corbel"/>
                <a:cs typeface="Corbel"/>
              </a:rPr>
              <a:t>traveling simpler and easier for  drivers. Part of </a:t>
            </a:r>
            <a:r>
              <a:rPr sz="1000" spc="-10" dirty="0">
                <a:solidFill>
                  <a:srgbClr val="585858"/>
                </a:solidFill>
                <a:latin typeface="Corbel"/>
                <a:cs typeface="Corbel"/>
              </a:rPr>
              <a:t>the </a:t>
            </a:r>
            <a:r>
              <a:rPr sz="1000" spc="-5" dirty="0">
                <a:solidFill>
                  <a:srgbClr val="585858"/>
                </a:solidFill>
                <a:latin typeface="Corbel"/>
                <a:cs typeface="Corbel"/>
              </a:rPr>
              <a:t>division is  responsible for </a:t>
            </a:r>
            <a:r>
              <a:rPr sz="1000" spc="-10" dirty="0">
                <a:solidFill>
                  <a:srgbClr val="585858"/>
                </a:solidFill>
                <a:latin typeface="Corbel"/>
                <a:cs typeface="Corbel"/>
              </a:rPr>
              <a:t>the </a:t>
            </a:r>
            <a:r>
              <a:rPr sz="1000" spc="-5" dirty="0">
                <a:solidFill>
                  <a:srgbClr val="585858"/>
                </a:solidFill>
                <a:latin typeface="Corbel"/>
                <a:cs typeface="Corbel"/>
              </a:rPr>
              <a:t>special  event signage throughout the  city. Special event banner  signs are temporary banners  that are </a:t>
            </a:r>
            <a:r>
              <a:rPr sz="1000" spc="-10" dirty="0">
                <a:solidFill>
                  <a:srgbClr val="585858"/>
                </a:solidFill>
                <a:latin typeface="Corbel"/>
                <a:cs typeface="Corbel"/>
              </a:rPr>
              <a:t>hung over </a:t>
            </a:r>
            <a:r>
              <a:rPr sz="1000" spc="-5" dirty="0">
                <a:solidFill>
                  <a:srgbClr val="585858"/>
                </a:solidFill>
                <a:latin typeface="Corbel"/>
                <a:cs typeface="Corbel"/>
              </a:rPr>
              <a:t>the  roadways and attached to light  fixtures to advertise upcoming  </a:t>
            </a:r>
            <a:r>
              <a:rPr sz="1000" spc="-10" dirty="0">
                <a:solidFill>
                  <a:srgbClr val="585858"/>
                </a:solidFill>
                <a:latin typeface="Corbel"/>
                <a:cs typeface="Corbel"/>
              </a:rPr>
              <a:t>events </a:t>
            </a:r>
            <a:r>
              <a:rPr sz="1000" spc="-5" dirty="0">
                <a:solidFill>
                  <a:srgbClr val="585858"/>
                </a:solidFill>
                <a:latin typeface="Corbel"/>
                <a:cs typeface="Corbel"/>
              </a:rPr>
              <a:t>in or near Hattiesburg.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953000" y="3564763"/>
            <a:ext cx="1617472" cy="5234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08803" y="4177284"/>
            <a:ext cx="2564892" cy="7757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263134" y="4169791"/>
            <a:ext cx="2092325" cy="481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1000" spc="-5" dirty="0">
                <a:solidFill>
                  <a:srgbClr val="975600"/>
                </a:solidFill>
                <a:latin typeface="Corbel"/>
                <a:cs typeface="Corbel"/>
              </a:rPr>
              <a:t>J</a:t>
            </a:r>
            <a:r>
              <a:rPr sz="800" spc="-5" dirty="0">
                <a:solidFill>
                  <a:srgbClr val="975600"/>
                </a:solidFill>
                <a:latin typeface="Corbel"/>
                <a:cs typeface="Corbel"/>
              </a:rPr>
              <a:t>EROME </a:t>
            </a:r>
            <a:r>
              <a:rPr sz="1000" spc="-5" dirty="0">
                <a:solidFill>
                  <a:srgbClr val="975600"/>
                </a:solidFill>
                <a:latin typeface="Corbel"/>
                <a:cs typeface="Corbel"/>
              </a:rPr>
              <a:t>P</a:t>
            </a:r>
            <a:r>
              <a:rPr sz="800" spc="-5" dirty="0">
                <a:solidFill>
                  <a:srgbClr val="975600"/>
                </a:solidFill>
                <a:latin typeface="Corbel"/>
                <a:cs typeface="Corbel"/>
              </a:rPr>
              <a:t>ARKER </a:t>
            </a:r>
            <a:r>
              <a:rPr sz="1000" spc="-5" dirty="0">
                <a:solidFill>
                  <a:srgbClr val="975600"/>
                </a:solidFill>
                <a:latin typeface="Corbel"/>
                <a:cs typeface="Corbel"/>
              </a:rPr>
              <a:t>&amp; R</a:t>
            </a:r>
            <a:r>
              <a:rPr sz="800" spc="-5" dirty="0">
                <a:solidFill>
                  <a:srgbClr val="975600"/>
                </a:solidFill>
                <a:latin typeface="Corbel"/>
                <a:cs typeface="Corbel"/>
              </a:rPr>
              <a:t>ANDY </a:t>
            </a:r>
            <a:r>
              <a:rPr sz="1000" spc="-5" dirty="0">
                <a:solidFill>
                  <a:srgbClr val="975600"/>
                </a:solidFill>
                <a:latin typeface="Corbel"/>
                <a:cs typeface="Corbel"/>
              </a:rPr>
              <a:t>G</a:t>
            </a:r>
            <a:r>
              <a:rPr sz="800" spc="-5" dirty="0">
                <a:solidFill>
                  <a:srgbClr val="975600"/>
                </a:solidFill>
                <a:latin typeface="Corbel"/>
                <a:cs typeface="Corbel"/>
              </a:rPr>
              <a:t>ATLIN PREPARE  </a:t>
            </a:r>
            <a:r>
              <a:rPr sz="800" dirty="0">
                <a:solidFill>
                  <a:srgbClr val="975600"/>
                </a:solidFill>
                <a:latin typeface="Corbel"/>
                <a:cs typeface="Corbel"/>
              </a:rPr>
              <a:t>FOR </a:t>
            </a:r>
            <a:r>
              <a:rPr sz="800" spc="-5" dirty="0">
                <a:solidFill>
                  <a:srgbClr val="975600"/>
                </a:solidFill>
                <a:latin typeface="Corbel"/>
                <a:cs typeface="Corbel"/>
              </a:rPr>
              <a:t>THE UPCOMING </a:t>
            </a:r>
            <a:r>
              <a:rPr sz="1000" spc="-5" dirty="0">
                <a:solidFill>
                  <a:srgbClr val="975600"/>
                </a:solidFill>
                <a:latin typeface="Corbel"/>
                <a:cs typeface="Corbel"/>
              </a:rPr>
              <a:t>12</a:t>
            </a:r>
            <a:r>
              <a:rPr sz="750" spc="-7" baseline="55555" dirty="0">
                <a:solidFill>
                  <a:srgbClr val="975600"/>
                </a:solidFill>
                <a:latin typeface="Corbel"/>
                <a:cs typeface="Corbel"/>
              </a:rPr>
              <a:t>TH </a:t>
            </a:r>
            <a:r>
              <a:rPr sz="1000" spc="-5" dirty="0">
                <a:solidFill>
                  <a:srgbClr val="975600"/>
                </a:solidFill>
                <a:latin typeface="Corbel"/>
                <a:cs typeface="Corbel"/>
              </a:rPr>
              <a:t>A</a:t>
            </a:r>
            <a:r>
              <a:rPr sz="800" spc="-5" dirty="0">
                <a:solidFill>
                  <a:srgbClr val="975600"/>
                </a:solidFill>
                <a:latin typeface="Corbel"/>
                <a:cs typeface="Corbel"/>
              </a:rPr>
              <a:t>NNUAL </a:t>
            </a:r>
            <a:r>
              <a:rPr sz="1000" spc="-5" dirty="0">
                <a:solidFill>
                  <a:srgbClr val="975600"/>
                </a:solidFill>
                <a:latin typeface="Corbel"/>
                <a:cs typeface="Corbel"/>
              </a:rPr>
              <a:t>H</a:t>
            </a:r>
            <a:r>
              <a:rPr sz="800" spc="-5" dirty="0">
                <a:solidFill>
                  <a:srgbClr val="975600"/>
                </a:solidFill>
                <a:latin typeface="Corbel"/>
                <a:cs typeface="Corbel"/>
              </a:rPr>
              <a:t>ISTORIC  </a:t>
            </a:r>
            <a:r>
              <a:rPr sz="1000" spc="-5" dirty="0">
                <a:solidFill>
                  <a:srgbClr val="975600"/>
                </a:solidFill>
                <a:latin typeface="Corbel"/>
                <a:cs typeface="Corbel"/>
              </a:rPr>
              <a:t>M</a:t>
            </a:r>
            <a:r>
              <a:rPr sz="800" spc="-5" dirty="0">
                <a:solidFill>
                  <a:srgbClr val="975600"/>
                </a:solidFill>
                <a:latin typeface="Corbel"/>
                <a:cs typeface="Corbel"/>
              </a:rPr>
              <a:t>OBILE </a:t>
            </a:r>
            <a:r>
              <a:rPr sz="1000" spc="-5" dirty="0">
                <a:solidFill>
                  <a:srgbClr val="975600"/>
                </a:solidFill>
                <a:latin typeface="Corbel"/>
                <a:cs typeface="Corbel"/>
              </a:rPr>
              <a:t>S</a:t>
            </a:r>
            <a:r>
              <a:rPr sz="800" spc="-5" dirty="0">
                <a:solidFill>
                  <a:srgbClr val="975600"/>
                </a:solidFill>
                <a:latin typeface="Corbel"/>
                <a:cs typeface="Corbel"/>
              </a:rPr>
              <a:t>TREET</a:t>
            </a:r>
            <a:r>
              <a:rPr sz="800" spc="-50" dirty="0">
                <a:solidFill>
                  <a:srgbClr val="975600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975600"/>
                </a:solidFill>
                <a:latin typeface="Corbel"/>
                <a:cs typeface="Corbel"/>
              </a:rPr>
              <a:t>F</a:t>
            </a:r>
            <a:r>
              <a:rPr sz="800" spc="-5" dirty="0">
                <a:solidFill>
                  <a:srgbClr val="975600"/>
                </a:solidFill>
                <a:latin typeface="Corbel"/>
                <a:cs typeface="Corbel"/>
              </a:rPr>
              <a:t>ESTIVAL</a:t>
            </a:r>
            <a:endParaRPr sz="800">
              <a:latin typeface="Corbel"/>
              <a:cs typeface="Corbe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88692" y="5483352"/>
            <a:ext cx="2173224" cy="19720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72684" y="6086855"/>
            <a:ext cx="2084832" cy="10180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25159" y="7410068"/>
            <a:ext cx="1013853" cy="8248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65291" y="7944611"/>
            <a:ext cx="1539239" cy="16565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119621" y="7924342"/>
            <a:ext cx="1099820" cy="805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9800"/>
              </a:lnSpc>
            </a:pPr>
            <a:r>
              <a:rPr sz="1000" dirty="0">
                <a:solidFill>
                  <a:srgbClr val="975600"/>
                </a:solidFill>
                <a:latin typeface="Corbel"/>
                <a:cs typeface="Corbel"/>
              </a:rPr>
              <a:t>D</a:t>
            </a:r>
            <a:r>
              <a:rPr sz="800" dirty="0">
                <a:solidFill>
                  <a:srgbClr val="975600"/>
                </a:solidFill>
                <a:latin typeface="Corbel"/>
                <a:cs typeface="Corbel"/>
              </a:rPr>
              <a:t>OUG</a:t>
            </a:r>
            <a:r>
              <a:rPr sz="1000" dirty="0">
                <a:solidFill>
                  <a:srgbClr val="975600"/>
                </a:solidFill>
                <a:latin typeface="Corbel"/>
                <a:cs typeface="Corbel"/>
              </a:rPr>
              <a:t>, </a:t>
            </a:r>
            <a:r>
              <a:rPr sz="1000" spc="-5" dirty="0">
                <a:solidFill>
                  <a:srgbClr val="975600"/>
                </a:solidFill>
                <a:latin typeface="Corbel"/>
                <a:cs typeface="Corbel"/>
              </a:rPr>
              <a:t>P</a:t>
            </a:r>
            <a:r>
              <a:rPr sz="800" spc="-5" dirty="0">
                <a:solidFill>
                  <a:srgbClr val="975600"/>
                </a:solidFill>
                <a:latin typeface="Corbel"/>
                <a:cs typeface="Corbel"/>
              </a:rPr>
              <a:t>ATRICK </a:t>
            </a:r>
            <a:r>
              <a:rPr sz="1000" spc="-5" dirty="0">
                <a:solidFill>
                  <a:srgbClr val="975600"/>
                </a:solidFill>
                <a:latin typeface="Corbel"/>
                <a:cs typeface="Corbel"/>
              </a:rPr>
              <a:t>&amp;  S</a:t>
            </a:r>
            <a:r>
              <a:rPr sz="800" spc="-5" dirty="0">
                <a:solidFill>
                  <a:srgbClr val="975600"/>
                </a:solidFill>
                <a:latin typeface="Corbel"/>
                <a:cs typeface="Corbel"/>
              </a:rPr>
              <a:t>HANNON PREPARE TO  </a:t>
            </a:r>
            <a:r>
              <a:rPr sz="800" dirty="0">
                <a:solidFill>
                  <a:srgbClr val="975600"/>
                </a:solidFill>
                <a:latin typeface="Corbel"/>
                <a:cs typeface="Corbel"/>
              </a:rPr>
              <a:t>CLEAR </a:t>
            </a:r>
            <a:r>
              <a:rPr sz="800" spc="-5" dirty="0">
                <a:solidFill>
                  <a:srgbClr val="975600"/>
                </a:solidFill>
                <a:latin typeface="Corbel"/>
                <a:cs typeface="Corbel"/>
              </a:rPr>
              <a:t>THE FENCE</a:t>
            </a:r>
            <a:r>
              <a:rPr sz="800" spc="-85" dirty="0">
                <a:solidFill>
                  <a:srgbClr val="975600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975600"/>
                </a:solidFill>
                <a:latin typeface="Corbel"/>
                <a:cs typeface="Corbel"/>
              </a:rPr>
              <a:t>LINE</a:t>
            </a:r>
            <a:endParaRPr sz="800">
              <a:latin typeface="Corbel"/>
              <a:cs typeface="Corbel"/>
            </a:endParaRPr>
          </a:p>
          <a:p>
            <a:pPr marL="12700" marR="185420">
              <a:lnSpc>
                <a:spcPct val="105400"/>
              </a:lnSpc>
              <a:spcBef>
                <a:spcPts val="210"/>
              </a:spcBef>
            </a:pPr>
            <a:r>
              <a:rPr sz="800" spc="-5" dirty="0">
                <a:solidFill>
                  <a:srgbClr val="975600"/>
                </a:solidFill>
                <a:latin typeface="Corbel"/>
                <a:cs typeface="Corbel"/>
              </a:rPr>
              <a:t>BEHIND THE</a:t>
            </a:r>
            <a:r>
              <a:rPr sz="800" spc="-55" dirty="0">
                <a:solidFill>
                  <a:srgbClr val="975600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75600"/>
                </a:solidFill>
                <a:latin typeface="Corbel"/>
                <a:cs typeface="Corbel"/>
              </a:rPr>
              <a:t>PUBLIC  </a:t>
            </a:r>
            <a:r>
              <a:rPr sz="800" dirty="0">
                <a:solidFill>
                  <a:srgbClr val="975600"/>
                </a:solidFill>
                <a:latin typeface="Corbel"/>
                <a:cs typeface="Corbel"/>
              </a:rPr>
              <a:t>WORKS</a:t>
            </a:r>
            <a:r>
              <a:rPr sz="800" spc="-90" dirty="0">
                <a:solidFill>
                  <a:srgbClr val="975600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75600"/>
                </a:solidFill>
                <a:latin typeface="Corbel"/>
                <a:cs typeface="Corbel"/>
              </a:rPr>
              <a:t>OFFICE</a:t>
            </a:r>
            <a:r>
              <a:rPr sz="1000" spc="-5" dirty="0">
                <a:solidFill>
                  <a:srgbClr val="975600"/>
                </a:solidFill>
                <a:latin typeface="Corbel"/>
                <a:cs typeface="Corbel"/>
              </a:rPr>
              <a:t>.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19621" y="8807450"/>
            <a:ext cx="1181100" cy="50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685">
              <a:lnSpc>
                <a:spcPct val="113300"/>
              </a:lnSpc>
            </a:pPr>
            <a:r>
              <a:rPr sz="1000" spc="-5" dirty="0">
                <a:solidFill>
                  <a:srgbClr val="975600"/>
                </a:solidFill>
                <a:latin typeface="Corbel"/>
                <a:cs typeface="Corbel"/>
              </a:rPr>
              <a:t>H</a:t>
            </a:r>
            <a:r>
              <a:rPr sz="800" spc="-5" dirty="0">
                <a:solidFill>
                  <a:srgbClr val="975600"/>
                </a:solidFill>
                <a:latin typeface="Corbel"/>
                <a:cs typeface="Corbel"/>
              </a:rPr>
              <a:t>ARVEY </a:t>
            </a:r>
            <a:r>
              <a:rPr sz="1000" spc="-5" dirty="0">
                <a:solidFill>
                  <a:srgbClr val="975600"/>
                </a:solidFill>
                <a:latin typeface="Corbel"/>
                <a:cs typeface="Corbel"/>
              </a:rPr>
              <a:t>&amp; M</a:t>
            </a:r>
            <a:r>
              <a:rPr sz="800" spc="-5" dirty="0">
                <a:solidFill>
                  <a:srgbClr val="975600"/>
                </a:solidFill>
                <a:latin typeface="Corbel"/>
                <a:cs typeface="Corbel"/>
              </a:rPr>
              <a:t>R</a:t>
            </a:r>
            <a:r>
              <a:rPr sz="1000" spc="-5" dirty="0">
                <a:solidFill>
                  <a:srgbClr val="975600"/>
                </a:solidFill>
                <a:latin typeface="Corbel"/>
                <a:cs typeface="Corbel"/>
              </a:rPr>
              <a:t>. J</a:t>
            </a:r>
            <a:r>
              <a:rPr sz="800" spc="-5" dirty="0">
                <a:solidFill>
                  <a:srgbClr val="975600"/>
                </a:solidFill>
                <a:latin typeface="Corbel"/>
                <a:cs typeface="Corbel"/>
              </a:rPr>
              <a:t>ARVIS  IMPROVE THE OFFICES </a:t>
            </a:r>
            <a:r>
              <a:rPr sz="800" dirty="0">
                <a:solidFill>
                  <a:srgbClr val="975600"/>
                </a:solidFill>
                <a:latin typeface="Corbel"/>
                <a:cs typeface="Corbel"/>
              </a:rPr>
              <a:t>BY  </a:t>
            </a:r>
            <a:r>
              <a:rPr sz="800" spc="-5" dirty="0">
                <a:solidFill>
                  <a:srgbClr val="975600"/>
                </a:solidFill>
                <a:latin typeface="Corbel"/>
                <a:cs typeface="Corbel"/>
              </a:rPr>
              <a:t>INSTALLING</a:t>
            </a:r>
            <a:r>
              <a:rPr sz="800" spc="-25" dirty="0">
                <a:solidFill>
                  <a:srgbClr val="975600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975600"/>
                </a:solidFill>
                <a:latin typeface="Corbel"/>
                <a:cs typeface="Corbel"/>
              </a:rPr>
              <a:t>FLOORING</a:t>
            </a:r>
            <a:r>
              <a:rPr sz="1000" spc="-5" dirty="0">
                <a:solidFill>
                  <a:srgbClr val="975600"/>
                </a:solidFill>
                <a:latin typeface="Corbel"/>
                <a:cs typeface="Corbel"/>
              </a:rPr>
              <a:t>.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7548" y="6166185"/>
            <a:ext cx="1731645" cy="995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699"/>
              </a:lnSpc>
            </a:pPr>
            <a:r>
              <a:rPr sz="900" spc="-5" dirty="0">
                <a:solidFill>
                  <a:srgbClr val="252525"/>
                </a:solidFill>
                <a:latin typeface="Corbel"/>
                <a:cs typeface="Corbel"/>
              </a:rPr>
              <a:t>Cost control is </a:t>
            </a:r>
            <a:r>
              <a:rPr sz="900" dirty="0">
                <a:solidFill>
                  <a:srgbClr val="252525"/>
                </a:solidFill>
                <a:latin typeface="Corbel"/>
                <a:cs typeface="Corbel"/>
              </a:rPr>
              <a:t>a </a:t>
            </a:r>
            <a:r>
              <a:rPr sz="900" spc="-5" dirty="0">
                <a:solidFill>
                  <a:srgbClr val="252525"/>
                </a:solidFill>
                <a:latin typeface="Corbel"/>
                <a:cs typeface="Corbel"/>
              </a:rPr>
              <a:t>driving issue behind  using in-house maintenance. </a:t>
            </a:r>
            <a:r>
              <a:rPr sz="900" dirty="0">
                <a:solidFill>
                  <a:srgbClr val="252525"/>
                </a:solidFill>
                <a:latin typeface="Corbel"/>
                <a:cs typeface="Corbel"/>
              </a:rPr>
              <a:t>In-  </a:t>
            </a:r>
            <a:r>
              <a:rPr sz="900" spc="-5" dirty="0">
                <a:solidFill>
                  <a:srgbClr val="252525"/>
                </a:solidFill>
                <a:latin typeface="Corbel"/>
                <a:cs typeface="Corbel"/>
              </a:rPr>
              <a:t>house labor </a:t>
            </a:r>
            <a:r>
              <a:rPr sz="900" dirty="0">
                <a:solidFill>
                  <a:srgbClr val="252525"/>
                </a:solidFill>
                <a:latin typeface="Corbel"/>
                <a:cs typeface="Corbel"/>
              </a:rPr>
              <a:t>is an </a:t>
            </a:r>
            <a:r>
              <a:rPr sz="900" spc="-5" dirty="0">
                <a:solidFill>
                  <a:srgbClr val="252525"/>
                </a:solidFill>
                <a:latin typeface="Corbel"/>
                <a:cs typeface="Corbel"/>
              </a:rPr>
              <a:t>increasingly  prevalent method that the public  works department uses to</a:t>
            </a:r>
            <a:r>
              <a:rPr sz="900" spc="-10" dirty="0">
                <a:solidFill>
                  <a:srgbClr val="252525"/>
                </a:solidFill>
                <a:latin typeface="Corbel"/>
                <a:cs typeface="Corbel"/>
              </a:rPr>
              <a:t> </a:t>
            </a:r>
            <a:r>
              <a:rPr sz="900" spc="-5" dirty="0">
                <a:solidFill>
                  <a:srgbClr val="252525"/>
                </a:solidFill>
                <a:latin typeface="Corbel"/>
                <a:cs typeface="Corbel"/>
              </a:rPr>
              <a:t>maintain</a:t>
            </a:r>
            <a:endParaRPr sz="900">
              <a:latin typeface="Corbel"/>
              <a:cs typeface="Corbel"/>
            </a:endParaRPr>
          </a:p>
          <a:p>
            <a:pPr marL="12700" marR="310515">
              <a:lnSpc>
                <a:spcPct val="101099"/>
              </a:lnSpc>
              <a:spcBef>
                <a:spcPts val="10"/>
              </a:spcBef>
            </a:pPr>
            <a:r>
              <a:rPr sz="900" spc="-5" dirty="0">
                <a:solidFill>
                  <a:srgbClr val="252525"/>
                </a:solidFill>
                <a:latin typeface="Corbel"/>
                <a:cs typeface="Corbel"/>
              </a:rPr>
              <a:t>their assets </a:t>
            </a:r>
            <a:r>
              <a:rPr sz="900" dirty="0">
                <a:solidFill>
                  <a:srgbClr val="252525"/>
                </a:solidFill>
                <a:latin typeface="Corbel"/>
                <a:cs typeface="Corbel"/>
              </a:rPr>
              <a:t>and </a:t>
            </a:r>
            <a:r>
              <a:rPr sz="900" spc="-5" dirty="0">
                <a:solidFill>
                  <a:srgbClr val="252525"/>
                </a:solidFill>
                <a:latin typeface="Corbel"/>
                <a:cs typeface="Corbel"/>
              </a:rPr>
              <a:t>decrease cost  throughout the</a:t>
            </a:r>
            <a:r>
              <a:rPr sz="900" spc="-50" dirty="0">
                <a:solidFill>
                  <a:srgbClr val="252525"/>
                </a:solidFill>
                <a:latin typeface="Corbel"/>
                <a:cs typeface="Corbel"/>
              </a:rPr>
              <a:t> </a:t>
            </a:r>
            <a:r>
              <a:rPr sz="900" spc="-5" dirty="0">
                <a:solidFill>
                  <a:srgbClr val="252525"/>
                </a:solidFill>
                <a:latin typeface="Corbel"/>
                <a:cs typeface="Corbel"/>
              </a:rPr>
              <a:t>department.</a:t>
            </a:r>
            <a:endParaRPr sz="900">
              <a:latin typeface="Corbel"/>
              <a:cs typeface="Corbel"/>
            </a:endParaRPr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460248" y="7265796"/>
          <a:ext cx="1512062" cy="11311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2062"/>
              </a:tblGrid>
              <a:tr h="252983">
                <a:tc>
                  <a:txBody>
                    <a:bodyPr/>
                    <a:lstStyle/>
                    <a:p>
                      <a:pPr>
                        <a:lnSpc>
                          <a:spcPts val="1030"/>
                        </a:lnSpc>
                      </a:pPr>
                      <a:r>
                        <a:rPr sz="900" spc="-5" dirty="0">
                          <a:solidFill>
                            <a:srgbClr val="252525"/>
                          </a:solidFill>
                          <a:latin typeface="Corbel"/>
                          <a:cs typeface="Corbel"/>
                        </a:rPr>
                        <a:t>For </a:t>
                      </a:r>
                      <a:r>
                        <a:rPr sz="900" dirty="0">
                          <a:solidFill>
                            <a:srgbClr val="252525"/>
                          </a:solidFill>
                          <a:latin typeface="Corbel"/>
                          <a:cs typeface="Corbel"/>
                        </a:rPr>
                        <a:t>More</a:t>
                      </a:r>
                      <a:r>
                        <a:rPr sz="900" spc="-65" dirty="0">
                          <a:solidFill>
                            <a:srgbClr val="252525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900" spc="-5" dirty="0">
                          <a:solidFill>
                            <a:srgbClr val="252525"/>
                          </a:solidFill>
                          <a:latin typeface="Corbel"/>
                          <a:cs typeface="Corbel"/>
                        </a:rPr>
                        <a:t>Information</a:t>
                      </a:r>
                      <a:endParaRPr sz="9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solidFill>
                      <a:srgbClr val="FFA82F"/>
                    </a:solidFill>
                  </a:tcPr>
                </a:tc>
              </a:tr>
              <a:tr h="878205">
                <a:tc>
                  <a:txBody>
                    <a:bodyPr/>
                    <a:lstStyle/>
                    <a:p>
                      <a:pPr marL="136525" marR="362585">
                        <a:lnSpc>
                          <a:spcPct val="102200"/>
                        </a:lnSpc>
                        <a:spcBef>
                          <a:spcPts val="650"/>
                        </a:spcBef>
                      </a:pPr>
                      <a:r>
                        <a:rPr sz="900" u="sng" spc="-5" dirty="0">
                          <a:solidFill>
                            <a:srgbClr val="BB2700"/>
                          </a:solidFill>
                          <a:latin typeface="Corbel"/>
                          <a:cs typeface="Corbel"/>
                          <a:hlinkClick r:id="rId16"/>
                        </a:rPr>
                        <a:t>Public </a:t>
                      </a:r>
                      <a:r>
                        <a:rPr sz="900" u="sng" dirty="0">
                          <a:solidFill>
                            <a:srgbClr val="BB2700"/>
                          </a:solidFill>
                          <a:latin typeface="Corbel"/>
                          <a:cs typeface="Corbel"/>
                          <a:hlinkClick r:id="rId16"/>
                        </a:rPr>
                        <a:t>Works - </a:t>
                      </a:r>
                      <a:r>
                        <a:rPr sz="900" u="sng" spc="-5" dirty="0">
                          <a:solidFill>
                            <a:srgbClr val="BB2700"/>
                          </a:solidFill>
                          <a:latin typeface="Corbel"/>
                          <a:cs typeface="Corbel"/>
                          <a:hlinkClick r:id="rId16"/>
                        </a:rPr>
                        <a:t>City</a:t>
                      </a:r>
                      <a:r>
                        <a:rPr sz="900" u="sng" spc="-80" dirty="0">
                          <a:solidFill>
                            <a:srgbClr val="BB2700"/>
                          </a:solidFill>
                          <a:latin typeface="Corbel"/>
                          <a:cs typeface="Corbel"/>
                          <a:hlinkClick r:id="rId16"/>
                        </a:rPr>
                        <a:t> </a:t>
                      </a:r>
                      <a:r>
                        <a:rPr sz="900" u="sng" spc="-5" dirty="0">
                          <a:solidFill>
                            <a:srgbClr val="BB2700"/>
                          </a:solidFill>
                          <a:latin typeface="Corbel"/>
                          <a:cs typeface="Corbel"/>
                          <a:hlinkClick r:id="rId16"/>
                        </a:rPr>
                        <a:t>of </a:t>
                      </a:r>
                      <a:r>
                        <a:rPr sz="900" u="sng" spc="-5" dirty="0">
                          <a:solidFill>
                            <a:srgbClr val="BB2700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900" u="sng" spc="-5" dirty="0">
                          <a:solidFill>
                            <a:srgbClr val="BB2700"/>
                          </a:solidFill>
                          <a:latin typeface="Corbel"/>
                          <a:cs typeface="Corbel"/>
                          <a:hlinkClick r:id="rId16"/>
                        </a:rPr>
                        <a:t>Hattiesburg</a:t>
                      </a:r>
                      <a:endParaRPr sz="900">
                        <a:latin typeface="Corbel"/>
                        <a:cs typeface="Corbe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36525" marR="176530">
                        <a:lnSpc>
                          <a:spcPct val="102200"/>
                        </a:lnSpc>
                      </a:pPr>
                      <a:r>
                        <a:rPr sz="900" spc="-5" dirty="0">
                          <a:solidFill>
                            <a:srgbClr val="252525"/>
                          </a:solidFill>
                          <a:latin typeface="Corbel"/>
                          <a:cs typeface="Corbel"/>
                        </a:rPr>
                        <a:t>{Control </a:t>
                      </a:r>
                      <a:r>
                        <a:rPr sz="900" dirty="0">
                          <a:solidFill>
                            <a:srgbClr val="252525"/>
                          </a:solidFill>
                          <a:latin typeface="Corbel"/>
                          <a:cs typeface="Corbel"/>
                        </a:rPr>
                        <a:t>+ </a:t>
                      </a:r>
                      <a:r>
                        <a:rPr sz="900" spc="-5" dirty="0">
                          <a:solidFill>
                            <a:srgbClr val="252525"/>
                          </a:solidFill>
                          <a:latin typeface="Corbel"/>
                          <a:cs typeface="Corbel"/>
                        </a:rPr>
                        <a:t>Click} to follow  link</a:t>
                      </a:r>
                      <a:endParaRPr sz="9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27" name="object 27"/>
          <p:cNvSpPr txBox="1"/>
          <p:nvPr/>
        </p:nvSpPr>
        <p:spPr>
          <a:xfrm>
            <a:off x="447548" y="8390890"/>
            <a:ext cx="107569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52525"/>
                </a:solidFill>
                <a:latin typeface="Corbel"/>
                <a:cs typeface="Corbel"/>
              </a:rPr>
              <a:t>Or </a:t>
            </a:r>
            <a:r>
              <a:rPr sz="900" spc="-5" dirty="0">
                <a:solidFill>
                  <a:srgbClr val="252525"/>
                </a:solidFill>
                <a:latin typeface="Corbel"/>
                <a:cs typeface="Corbel"/>
              </a:rPr>
              <a:t>Dial </a:t>
            </a:r>
            <a:r>
              <a:rPr sz="900" dirty="0">
                <a:solidFill>
                  <a:srgbClr val="252525"/>
                </a:solidFill>
                <a:latin typeface="Corbel"/>
                <a:cs typeface="Corbel"/>
              </a:rPr>
              <a:t>(601)</a:t>
            </a:r>
            <a:r>
              <a:rPr sz="900" spc="-105" dirty="0">
                <a:solidFill>
                  <a:srgbClr val="252525"/>
                </a:solidFill>
                <a:latin typeface="Corbel"/>
                <a:cs typeface="Corbel"/>
              </a:rPr>
              <a:t> </a:t>
            </a:r>
            <a:r>
              <a:rPr sz="900" dirty="0">
                <a:solidFill>
                  <a:srgbClr val="252525"/>
                </a:solidFill>
                <a:latin typeface="Corbel"/>
                <a:cs typeface="Corbel"/>
              </a:rPr>
              <a:t>545-4545</a:t>
            </a:r>
            <a:endParaRPr sz="900">
              <a:latin typeface="Corbel"/>
              <a:cs typeface="Corbe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7548" y="8645397"/>
            <a:ext cx="1768475" cy="993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52525"/>
                </a:solidFill>
                <a:latin typeface="Corbel"/>
                <a:cs typeface="Corbel"/>
              </a:rPr>
              <a:t>Larry</a:t>
            </a:r>
            <a:r>
              <a:rPr sz="900" spc="-70" dirty="0">
                <a:solidFill>
                  <a:srgbClr val="252525"/>
                </a:solidFill>
                <a:latin typeface="Corbel"/>
                <a:cs typeface="Corbel"/>
              </a:rPr>
              <a:t> </a:t>
            </a:r>
            <a:r>
              <a:rPr sz="900" spc="-5" dirty="0">
                <a:solidFill>
                  <a:srgbClr val="252525"/>
                </a:solidFill>
                <a:latin typeface="Corbel"/>
                <a:cs typeface="Corbel"/>
              </a:rPr>
              <a:t>Barnes-Director</a:t>
            </a:r>
            <a:endParaRPr sz="900">
              <a:latin typeface="Corbel"/>
              <a:cs typeface="Corbel"/>
            </a:endParaRPr>
          </a:p>
          <a:p>
            <a:pPr marL="12700" marR="16510">
              <a:lnSpc>
                <a:spcPct val="101499"/>
              </a:lnSpc>
              <a:spcBef>
                <a:spcPts val="5"/>
              </a:spcBef>
            </a:pPr>
            <a:r>
              <a:rPr sz="900" spc="-5" dirty="0">
                <a:solidFill>
                  <a:srgbClr val="252525"/>
                </a:solidFill>
                <a:latin typeface="Corbel"/>
                <a:cs typeface="Corbel"/>
              </a:rPr>
              <a:t>Theresa Evans—Administrative Asst.  Cheryl Fluker –Traffic </a:t>
            </a:r>
            <a:r>
              <a:rPr sz="900" dirty="0">
                <a:solidFill>
                  <a:srgbClr val="252525"/>
                </a:solidFill>
                <a:latin typeface="Corbel"/>
                <a:cs typeface="Corbel"/>
              </a:rPr>
              <a:t>&amp; </a:t>
            </a:r>
            <a:r>
              <a:rPr sz="900" spc="-5" dirty="0">
                <a:solidFill>
                  <a:srgbClr val="252525"/>
                </a:solidFill>
                <a:latin typeface="Corbel"/>
                <a:cs typeface="Corbel"/>
              </a:rPr>
              <a:t>Const.-Adm.  Stephanie Moffett –Office Manager  Chelsea Evans –Office</a:t>
            </a:r>
            <a:r>
              <a:rPr sz="900" spc="-10" dirty="0">
                <a:solidFill>
                  <a:srgbClr val="252525"/>
                </a:solidFill>
                <a:latin typeface="Corbel"/>
                <a:cs typeface="Corbel"/>
              </a:rPr>
              <a:t> Asst.</a:t>
            </a:r>
            <a:endParaRPr sz="900">
              <a:latin typeface="Corbel"/>
              <a:cs typeface="Corbel"/>
            </a:endParaRPr>
          </a:p>
          <a:p>
            <a:pPr marL="12700" marR="5080">
              <a:lnSpc>
                <a:spcPct val="101099"/>
              </a:lnSpc>
              <a:spcBef>
                <a:spcPts val="10"/>
              </a:spcBef>
            </a:pPr>
            <a:r>
              <a:rPr sz="900" spc="-5" dirty="0">
                <a:solidFill>
                  <a:srgbClr val="252525"/>
                </a:solidFill>
                <a:latin typeface="Corbel"/>
                <a:cs typeface="Corbel"/>
              </a:rPr>
              <a:t>Regina Roberts –Telecommunication  Jacquline McClain-Community</a:t>
            </a:r>
            <a:r>
              <a:rPr sz="900" spc="-25" dirty="0">
                <a:solidFill>
                  <a:srgbClr val="252525"/>
                </a:solidFill>
                <a:latin typeface="Corbel"/>
                <a:cs typeface="Corbel"/>
              </a:rPr>
              <a:t> </a:t>
            </a:r>
            <a:r>
              <a:rPr sz="900" dirty="0">
                <a:solidFill>
                  <a:srgbClr val="252525"/>
                </a:solidFill>
                <a:latin typeface="Corbel"/>
                <a:cs typeface="Corbel"/>
              </a:rPr>
              <a:t>Dev.</a:t>
            </a:r>
            <a:endParaRPr sz="900">
              <a:latin typeface="Corbel"/>
              <a:cs typeface="Corbe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575560" y="7757414"/>
            <a:ext cx="2009775" cy="13857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74035" y="7557516"/>
            <a:ext cx="2013204" cy="3992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95244" y="9192884"/>
            <a:ext cx="2123798" cy="57151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520" y="221995"/>
            <a:ext cx="3464560" cy="327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5C0A"/>
                </a:solidFill>
                <a:latin typeface="Corbel"/>
                <a:cs typeface="Corbel"/>
              </a:rPr>
              <a:t>PUBLIC WORKS DIGEST: AN INSIGHT </a:t>
            </a:r>
            <a:r>
              <a:rPr sz="1000" spc="-10" dirty="0">
                <a:solidFill>
                  <a:srgbClr val="FF5C0A"/>
                </a:solidFill>
                <a:latin typeface="Corbel"/>
                <a:cs typeface="Corbel"/>
              </a:rPr>
              <a:t>INTO THE </a:t>
            </a:r>
            <a:r>
              <a:rPr sz="1000" spc="-5" dirty="0">
                <a:solidFill>
                  <a:srgbClr val="FF5C0A"/>
                </a:solidFill>
                <a:latin typeface="Corbel"/>
                <a:cs typeface="Corbel"/>
              </a:rPr>
              <a:t>DAILY WORKS</a:t>
            </a:r>
            <a:r>
              <a:rPr sz="1000" spc="110" dirty="0">
                <a:solidFill>
                  <a:srgbClr val="FF5C0A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FF5C0A"/>
                </a:solidFill>
                <a:latin typeface="Corbel"/>
                <a:cs typeface="Corbel"/>
              </a:rPr>
              <a:t>|</a:t>
            </a:r>
            <a:endParaRPr sz="10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000" spc="-5" dirty="0">
                <a:solidFill>
                  <a:srgbClr val="808080"/>
                </a:solidFill>
                <a:latin typeface="Corbel"/>
                <a:cs typeface="Corbel"/>
              </a:rPr>
              <a:t>Issue</a:t>
            </a:r>
            <a:r>
              <a:rPr sz="1000" spc="-85" dirty="0">
                <a:solidFill>
                  <a:srgbClr val="808080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808080"/>
                </a:solidFill>
                <a:latin typeface="Corbel"/>
                <a:cs typeface="Corbel"/>
              </a:rPr>
              <a:t>1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57947" y="221995"/>
            <a:ext cx="92075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5C0A"/>
                </a:solidFill>
                <a:latin typeface="Corbel"/>
                <a:cs typeface="Corbel"/>
              </a:rPr>
              <a:t>6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7329" y="576706"/>
            <a:ext cx="7305040" cy="137160"/>
          </a:xfrm>
          <a:custGeom>
            <a:avLst/>
            <a:gdLst/>
            <a:ahLst/>
            <a:cxnLst/>
            <a:rect l="l" t="t" r="r" b="b"/>
            <a:pathLst>
              <a:path w="7305040" h="137159">
                <a:moveTo>
                  <a:pt x="0" y="137159"/>
                </a:moveTo>
                <a:lnTo>
                  <a:pt x="7305040" y="137159"/>
                </a:lnTo>
                <a:lnTo>
                  <a:pt x="7305040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FF5C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75939" y="3856863"/>
            <a:ext cx="4199890" cy="5438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3798" y="804418"/>
            <a:ext cx="588251" cy="8823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9744" y="736091"/>
            <a:ext cx="1834895" cy="8260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87348" y="795019"/>
            <a:ext cx="1851025" cy="7392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315">
              <a:lnSpc>
                <a:spcPct val="100000"/>
              </a:lnSpc>
            </a:pPr>
            <a:r>
              <a:rPr sz="1300" spc="-10" dirty="0">
                <a:solidFill>
                  <a:srgbClr val="FF5C09"/>
                </a:solidFill>
                <a:latin typeface="Trebuchet MS"/>
                <a:cs typeface="Trebuchet MS"/>
              </a:rPr>
              <a:t>Curbside</a:t>
            </a:r>
            <a:r>
              <a:rPr sz="1300" spc="-45" dirty="0">
                <a:solidFill>
                  <a:srgbClr val="FF5C09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FF5C09"/>
                </a:solidFill>
                <a:latin typeface="Trebuchet MS"/>
                <a:cs typeface="Trebuchet MS"/>
              </a:rPr>
              <a:t>Recycling</a:t>
            </a:r>
            <a:endParaRPr sz="1300">
              <a:latin typeface="Trebuchet MS"/>
              <a:cs typeface="Trebuchet MS"/>
            </a:endParaRPr>
          </a:p>
          <a:p>
            <a:pPr marL="12700" marR="46990">
              <a:lnSpc>
                <a:spcPct val="101699"/>
              </a:lnSpc>
              <a:spcBef>
                <a:spcPts val="135"/>
              </a:spcBef>
            </a:pPr>
            <a:r>
              <a:rPr sz="1000" b="1" spc="-10" dirty="0">
                <a:solidFill>
                  <a:srgbClr val="7E7E7E"/>
                </a:solidFill>
                <a:latin typeface="Corbel"/>
                <a:cs typeface="Corbel"/>
              </a:rPr>
              <a:t>The </a:t>
            </a:r>
            <a:r>
              <a:rPr sz="1000" b="1" spc="-5" dirty="0">
                <a:solidFill>
                  <a:srgbClr val="7E7E7E"/>
                </a:solidFill>
                <a:latin typeface="Corbel"/>
                <a:cs typeface="Corbel"/>
              </a:rPr>
              <a:t>Curbside Recycling program  is an important part of </a:t>
            </a:r>
            <a:r>
              <a:rPr sz="1000" b="1" spc="-10" dirty="0">
                <a:solidFill>
                  <a:srgbClr val="7E7E7E"/>
                </a:solidFill>
                <a:latin typeface="Corbel"/>
                <a:cs typeface="Corbel"/>
              </a:rPr>
              <a:t>the </a:t>
            </a:r>
            <a:r>
              <a:rPr sz="1000" b="1" spc="-5" dirty="0">
                <a:solidFill>
                  <a:srgbClr val="7E7E7E"/>
                </a:solidFill>
                <a:latin typeface="Corbel"/>
                <a:cs typeface="Corbel"/>
              </a:rPr>
              <a:t>waste  reduction </a:t>
            </a:r>
            <a:r>
              <a:rPr sz="1000" b="1" dirty="0">
                <a:solidFill>
                  <a:srgbClr val="7E7E7E"/>
                </a:solidFill>
                <a:latin typeface="Corbel"/>
                <a:cs typeface="Corbel"/>
              </a:rPr>
              <a:t>and </a:t>
            </a:r>
            <a:r>
              <a:rPr sz="1000" b="1" spc="-5" dirty="0">
                <a:solidFill>
                  <a:srgbClr val="7E7E7E"/>
                </a:solidFill>
                <a:latin typeface="Corbel"/>
                <a:cs typeface="Corbel"/>
              </a:rPr>
              <a:t>sustainability  goals for </a:t>
            </a:r>
            <a:r>
              <a:rPr sz="1000" b="1" spc="-10" dirty="0">
                <a:solidFill>
                  <a:srgbClr val="7E7E7E"/>
                </a:solidFill>
                <a:latin typeface="Corbel"/>
                <a:cs typeface="Corbel"/>
              </a:rPr>
              <a:t>the </a:t>
            </a:r>
            <a:r>
              <a:rPr sz="1000" b="1" spc="-5" dirty="0">
                <a:solidFill>
                  <a:srgbClr val="7E7E7E"/>
                </a:solidFill>
                <a:latin typeface="Corbel"/>
                <a:cs typeface="Corbel"/>
              </a:rPr>
              <a:t>City</a:t>
            </a:r>
            <a:r>
              <a:rPr sz="1000" b="1" spc="-50" dirty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sz="1000" b="1" spc="-5" dirty="0">
                <a:solidFill>
                  <a:srgbClr val="7E7E7E"/>
                </a:solidFill>
                <a:latin typeface="Corbel"/>
                <a:cs typeface="Corbel"/>
              </a:rPr>
              <a:t>of</a:t>
            </a:r>
            <a:endParaRPr sz="1000">
              <a:latin typeface="Corbel"/>
              <a:cs typeface="Corbel"/>
            </a:endParaRPr>
          </a:p>
          <a:p>
            <a:pPr marL="12700" marR="5080">
              <a:lnSpc>
                <a:spcPct val="101699"/>
              </a:lnSpc>
            </a:pPr>
            <a:r>
              <a:rPr sz="1000" b="1" spc="-5" dirty="0">
                <a:solidFill>
                  <a:srgbClr val="7E7E7E"/>
                </a:solidFill>
                <a:latin typeface="Corbel"/>
                <a:cs typeface="Corbel"/>
              </a:rPr>
              <a:t>Hattiesburg. Since </a:t>
            </a:r>
            <a:r>
              <a:rPr sz="1000" b="1" spc="-10" dirty="0">
                <a:solidFill>
                  <a:srgbClr val="7E7E7E"/>
                </a:solidFill>
                <a:latin typeface="Corbel"/>
                <a:cs typeface="Corbel"/>
              </a:rPr>
              <a:t>the </a:t>
            </a:r>
            <a:r>
              <a:rPr sz="1000" b="1" spc="-5" dirty="0">
                <a:solidFill>
                  <a:srgbClr val="7E7E7E"/>
                </a:solidFill>
                <a:latin typeface="Corbel"/>
                <a:cs typeface="Corbel"/>
              </a:rPr>
              <a:t>beginning  of the program in January 2015,  residents </a:t>
            </a:r>
            <a:r>
              <a:rPr sz="1000" b="1" spc="-10" dirty="0">
                <a:solidFill>
                  <a:srgbClr val="7E7E7E"/>
                </a:solidFill>
                <a:latin typeface="Corbel"/>
                <a:cs typeface="Corbel"/>
              </a:rPr>
              <a:t>have </a:t>
            </a:r>
            <a:r>
              <a:rPr sz="1000" b="1" spc="-5" dirty="0">
                <a:solidFill>
                  <a:srgbClr val="7E7E7E"/>
                </a:solidFill>
                <a:latin typeface="Corbel"/>
                <a:cs typeface="Corbel"/>
              </a:rPr>
              <a:t>recycled over </a:t>
            </a:r>
            <a:r>
              <a:rPr sz="1000" b="1" spc="-10" dirty="0">
                <a:solidFill>
                  <a:srgbClr val="7E7E7E"/>
                </a:solidFill>
                <a:latin typeface="Corbel"/>
                <a:cs typeface="Corbel"/>
              </a:rPr>
              <a:t>300  </a:t>
            </a:r>
            <a:r>
              <a:rPr sz="1000" b="1" spc="-5" dirty="0">
                <a:solidFill>
                  <a:srgbClr val="7E7E7E"/>
                </a:solidFill>
                <a:latin typeface="Corbel"/>
                <a:cs typeface="Corbel"/>
              </a:rPr>
              <a:t>tons of material that would  otherwise </a:t>
            </a:r>
            <a:r>
              <a:rPr sz="1000" b="1" spc="-10" dirty="0">
                <a:solidFill>
                  <a:srgbClr val="7E7E7E"/>
                </a:solidFill>
                <a:latin typeface="Corbel"/>
                <a:cs typeface="Corbel"/>
              </a:rPr>
              <a:t>have </a:t>
            </a:r>
            <a:r>
              <a:rPr sz="1000" b="1" spc="-5" dirty="0">
                <a:solidFill>
                  <a:srgbClr val="7E7E7E"/>
                </a:solidFill>
                <a:latin typeface="Corbel"/>
                <a:cs typeface="Corbel"/>
              </a:rPr>
              <a:t>gone into a  landfill, </a:t>
            </a:r>
            <a:r>
              <a:rPr sz="1000" b="1" dirty="0">
                <a:solidFill>
                  <a:srgbClr val="7E7E7E"/>
                </a:solidFill>
                <a:latin typeface="Corbel"/>
                <a:cs typeface="Corbel"/>
              </a:rPr>
              <a:t>and </a:t>
            </a:r>
            <a:r>
              <a:rPr sz="1000" b="1" spc="-10" dirty="0">
                <a:solidFill>
                  <a:srgbClr val="7E7E7E"/>
                </a:solidFill>
                <a:latin typeface="Corbel"/>
                <a:cs typeface="Corbel"/>
              </a:rPr>
              <a:t>they </a:t>
            </a:r>
            <a:r>
              <a:rPr sz="1000" b="1" spc="-5" dirty="0">
                <a:solidFill>
                  <a:srgbClr val="7E7E7E"/>
                </a:solidFill>
                <a:latin typeface="Corbel"/>
                <a:cs typeface="Corbel"/>
              </a:rPr>
              <a:t>are now be able  </a:t>
            </a:r>
            <a:r>
              <a:rPr sz="1000" b="1" spc="-10" dirty="0">
                <a:solidFill>
                  <a:srgbClr val="7E7E7E"/>
                </a:solidFill>
                <a:latin typeface="Corbel"/>
                <a:cs typeface="Corbel"/>
              </a:rPr>
              <a:t>to </a:t>
            </a:r>
            <a:r>
              <a:rPr sz="1000" b="1" spc="-5" dirty="0">
                <a:solidFill>
                  <a:srgbClr val="7E7E7E"/>
                </a:solidFill>
                <a:latin typeface="Corbel"/>
                <a:cs typeface="Corbel"/>
              </a:rPr>
              <a:t>recycle more with </a:t>
            </a:r>
            <a:r>
              <a:rPr sz="1000" b="1" spc="-10" dirty="0">
                <a:solidFill>
                  <a:srgbClr val="7E7E7E"/>
                </a:solidFill>
                <a:latin typeface="Corbel"/>
                <a:cs typeface="Corbel"/>
              </a:rPr>
              <a:t>the </a:t>
            </a:r>
            <a:r>
              <a:rPr sz="1000" b="1" dirty="0">
                <a:solidFill>
                  <a:srgbClr val="7E7E7E"/>
                </a:solidFill>
                <a:latin typeface="Corbel"/>
                <a:cs typeface="Corbel"/>
              </a:rPr>
              <a:t>new,  </a:t>
            </a:r>
            <a:r>
              <a:rPr sz="1000" b="1" spc="-5" dirty="0">
                <a:solidFill>
                  <a:srgbClr val="7E7E7E"/>
                </a:solidFill>
                <a:latin typeface="Corbel"/>
                <a:cs typeface="Corbel"/>
              </a:rPr>
              <a:t>wheeled 65-gallon bins. </a:t>
            </a:r>
            <a:r>
              <a:rPr sz="1000" b="1" spc="-10" dirty="0">
                <a:solidFill>
                  <a:srgbClr val="7E7E7E"/>
                </a:solidFill>
                <a:latin typeface="Corbel"/>
                <a:cs typeface="Corbel"/>
              </a:rPr>
              <a:t>The  </a:t>
            </a:r>
            <a:r>
              <a:rPr sz="1000" b="1" spc="-5" dirty="0">
                <a:solidFill>
                  <a:srgbClr val="7E7E7E"/>
                </a:solidFill>
                <a:latin typeface="Corbel"/>
                <a:cs typeface="Corbel"/>
              </a:rPr>
              <a:t>recycling program is growing  every day, and all Hattiesburg  residents are invited </a:t>
            </a:r>
            <a:r>
              <a:rPr sz="1000" b="1" spc="-10" dirty="0">
                <a:solidFill>
                  <a:srgbClr val="7E7E7E"/>
                </a:solidFill>
                <a:latin typeface="Corbel"/>
                <a:cs typeface="Corbel"/>
              </a:rPr>
              <a:t>to</a:t>
            </a:r>
            <a:r>
              <a:rPr sz="1000" b="1" spc="-20" dirty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sz="1000" b="1" dirty="0">
                <a:solidFill>
                  <a:srgbClr val="7E7E7E"/>
                </a:solidFill>
                <a:latin typeface="Corbel"/>
                <a:cs typeface="Corbel"/>
              </a:rPr>
              <a:t>sign-up.</a:t>
            </a:r>
            <a:endParaRPr sz="10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 marR="40005">
              <a:lnSpc>
                <a:spcPct val="101699"/>
              </a:lnSpc>
            </a:pPr>
            <a:r>
              <a:rPr sz="1000" b="1" spc="-5" dirty="0">
                <a:solidFill>
                  <a:srgbClr val="7E7E7E"/>
                </a:solidFill>
                <a:latin typeface="Corbel"/>
                <a:cs typeface="Corbel"/>
              </a:rPr>
              <a:t>Many of us feel overwhelmed by  </a:t>
            </a:r>
            <a:r>
              <a:rPr sz="1000" b="1" spc="-10" dirty="0">
                <a:solidFill>
                  <a:srgbClr val="7E7E7E"/>
                </a:solidFill>
                <a:latin typeface="Corbel"/>
                <a:cs typeface="Corbel"/>
              </a:rPr>
              <a:t>the </a:t>
            </a:r>
            <a:r>
              <a:rPr sz="1000" b="1" spc="-5" dirty="0">
                <a:solidFill>
                  <a:srgbClr val="7E7E7E"/>
                </a:solidFill>
                <a:latin typeface="Corbel"/>
                <a:cs typeface="Corbel"/>
              </a:rPr>
              <a:t>term ‘recycling’. Recycling is  nothing but process of using old  or waste products into new  products. </a:t>
            </a:r>
            <a:r>
              <a:rPr sz="1000" b="1" dirty="0">
                <a:solidFill>
                  <a:srgbClr val="7E7E7E"/>
                </a:solidFill>
                <a:latin typeface="Corbel"/>
                <a:cs typeface="Corbel"/>
              </a:rPr>
              <a:t>It </a:t>
            </a:r>
            <a:r>
              <a:rPr sz="1000" b="1" spc="-5" dirty="0">
                <a:solidFill>
                  <a:srgbClr val="7E7E7E"/>
                </a:solidFill>
                <a:latin typeface="Corbel"/>
                <a:cs typeface="Corbel"/>
              </a:rPr>
              <a:t>makes us feel </a:t>
            </a:r>
            <a:r>
              <a:rPr sz="1000" b="1" dirty="0">
                <a:solidFill>
                  <a:srgbClr val="7E7E7E"/>
                </a:solidFill>
                <a:latin typeface="Corbel"/>
                <a:cs typeface="Corbel"/>
              </a:rPr>
              <a:t>proud  </a:t>
            </a:r>
            <a:r>
              <a:rPr sz="1000" b="1" spc="-5" dirty="0">
                <a:solidFill>
                  <a:srgbClr val="7E7E7E"/>
                </a:solidFill>
                <a:latin typeface="Corbel"/>
                <a:cs typeface="Corbel"/>
              </a:rPr>
              <a:t>of taking an important step  towards </a:t>
            </a:r>
            <a:r>
              <a:rPr sz="1000" b="1" dirty="0">
                <a:solidFill>
                  <a:srgbClr val="7E7E7E"/>
                </a:solidFill>
                <a:latin typeface="Corbel"/>
                <a:cs typeface="Corbel"/>
              </a:rPr>
              <a:t>reducing </a:t>
            </a:r>
            <a:r>
              <a:rPr sz="1000" b="1" spc="-5" dirty="0">
                <a:solidFill>
                  <a:srgbClr val="7E7E7E"/>
                </a:solidFill>
                <a:latin typeface="Corbel"/>
                <a:cs typeface="Corbel"/>
              </a:rPr>
              <a:t>pollution and  recycling is a </a:t>
            </a:r>
            <a:r>
              <a:rPr sz="1000" b="1" spc="-10" dirty="0">
                <a:solidFill>
                  <a:srgbClr val="7E7E7E"/>
                </a:solidFill>
                <a:latin typeface="Corbel"/>
                <a:cs typeface="Corbel"/>
              </a:rPr>
              <a:t>fun </a:t>
            </a:r>
            <a:r>
              <a:rPr sz="1000" b="1" spc="-5" dirty="0">
                <a:solidFill>
                  <a:srgbClr val="7E7E7E"/>
                </a:solidFill>
                <a:latin typeface="Corbel"/>
                <a:cs typeface="Corbel"/>
              </a:rPr>
              <a:t>activity  especially </a:t>
            </a:r>
            <a:r>
              <a:rPr sz="1000" b="1" spc="-10" dirty="0">
                <a:solidFill>
                  <a:srgbClr val="7E7E7E"/>
                </a:solidFill>
                <a:latin typeface="Corbel"/>
                <a:cs typeface="Corbel"/>
              </a:rPr>
              <a:t>when </a:t>
            </a:r>
            <a:r>
              <a:rPr sz="1000" b="1" spc="-5" dirty="0">
                <a:solidFill>
                  <a:srgbClr val="7E7E7E"/>
                </a:solidFill>
                <a:latin typeface="Corbel"/>
                <a:cs typeface="Corbel"/>
              </a:rPr>
              <a:t>done in</a:t>
            </a:r>
            <a:r>
              <a:rPr sz="1000" b="1" spc="-10" dirty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sz="1000" b="1" spc="-5" dirty="0">
                <a:solidFill>
                  <a:srgbClr val="7E7E7E"/>
                </a:solidFill>
                <a:latin typeface="Corbel"/>
                <a:cs typeface="Corbel"/>
              </a:rPr>
              <a:t>groups.</a:t>
            </a:r>
            <a:endParaRPr sz="1000">
              <a:latin typeface="Corbel"/>
              <a:cs typeface="Corbel"/>
            </a:endParaRPr>
          </a:p>
          <a:p>
            <a:pPr marL="12700" marR="15875">
              <a:lnSpc>
                <a:spcPct val="101899"/>
              </a:lnSpc>
              <a:spcBef>
                <a:spcPts val="890"/>
              </a:spcBef>
            </a:pPr>
            <a:r>
              <a:rPr sz="1000" b="1" spc="-5" dirty="0">
                <a:solidFill>
                  <a:srgbClr val="7E7E7E"/>
                </a:solidFill>
                <a:latin typeface="Corbel"/>
                <a:cs typeface="Corbel"/>
              </a:rPr>
              <a:t>Recycling helps </a:t>
            </a:r>
            <a:r>
              <a:rPr sz="1000" b="1" spc="-10" dirty="0">
                <a:solidFill>
                  <a:srgbClr val="7E7E7E"/>
                </a:solidFill>
                <a:latin typeface="Corbel"/>
                <a:cs typeface="Corbel"/>
              </a:rPr>
              <a:t>to </a:t>
            </a:r>
            <a:r>
              <a:rPr sz="1000" b="1" spc="-5" dirty="0">
                <a:solidFill>
                  <a:srgbClr val="7E7E7E"/>
                </a:solidFill>
                <a:latin typeface="Corbel"/>
                <a:cs typeface="Corbel"/>
              </a:rPr>
              <a:t>reduce energy  usage, reduce </a:t>
            </a:r>
            <a:r>
              <a:rPr sz="1000" b="1" spc="-10" dirty="0">
                <a:solidFill>
                  <a:srgbClr val="7E7E7E"/>
                </a:solidFill>
                <a:latin typeface="Corbel"/>
                <a:cs typeface="Corbel"/>
              </a:rPr>
              <a:t>the </a:t>
            </a:r>
            <a:r>
              <a:rPr sz="1000" b="1" dirty="0">
                <a:solidFill>
                  <a:srgbClr val="7E7E7E"/>
                </a:solidFill>
                <a:latin typeface="Corbel"/>
                <a:cs typeface="Corbel"/>
              </a:rPr>
              <a:t>consumption  </a:t>
            </a:r>
            <a:r>
              <a:rPr sz="1000" b="1" spc="-5" dirty="0">
                <a:solidFill>
                  <a:srgbClr val="7E7E7E"/>
                </a:solidFill>
                <a:latin typeface="Corbel"/>
                <a:cs typeface="Corbel"/>
              </a:rPr>
              <a:t>of fresh raw materials, reduce </a:t>
            </a:r>
            <a:r>
              <a:rPr sz="1000" b="1" dirty="0">
                <a:solidFill>
                  <a:srgbClr val="7E7E7E"/>
                </a:solidFill>
                <a:latin typeface="Corbel"/>
                <a:cs typeface="Corbel"/>
              </a:rPr>
              <a:t>air  </a:t>
            </a:r>
            <a:r>
              <a:rPr sz="1000" b="1" spc="-5" dirty="0">
                <a:solidFill>
                  <a:srgbClr val="7E7E7E"/>
                </a:solidFill>
                <a:latin typeface="Corbel"/>
                <a:cs typeface="Corbel"/>
              </a:rPr>
              <a:t>pollution </a:t>
            </a:r>
            <a:r>
              <a:rPr sz="1000" b="1" dirty="0">
                <a:solidFill>
                  <a:srgbClr val="7E7E7E"/>
                </a:solidFill>
                <a:latin typeface="Corbel"/>
                <a:cs typeface="Corbel"/>
              </a:rPr>
              <a:t>and </a:t>
            </a:r>
            <a:r>
              <a:rPr sz="1000" b="1" spc="-5" dirty="0">
                <a:solidFill>
                  <a:srgbClr val="7E7E7E"/>
                </a:solidFill>
                <a:latin typeface="Corbel"/>
                <a:cs typeface="Corbel"/>
              </a:rPr>
              <a:t>water pollution  (from land filling) by reducing </a:t>
            </a:r>
            <a:r>
              <a:rPr sz="1000" b="1" spc="-10" dirty="0">
                <a:solidFill>
                  <a:srgbClr val="7E7E7E"/>
                </a:solidFill>
                <a:latin typeface="Corbel"/>
                <a:cs typeface="Corbel"/>
              </a:rPr>
              <a:t>the  </a:t>
            </a:r>
            <a:r>
              <a:rPr sz="1000" b="1" spc="-5" dirty="0">
                <a:solidFill>
                  <a:srgbClr val="7E7E7E"/>
                </a:solidFill>
                <a:latin typeface="Corbel"/>
                <a:cs typeface="Corbel"/>
              </a:rPr>
              <a:t>need for “conventional” waste  disposal and also </a:t>
            </a:r>
            <a:r>
              <a:rPr sz="1000" b="1" dirty="0">
                <a:solidFill>
                  <a:srgbClr val="7E7E7E"/>
                </a:solidFill>
                <a:latin typeface="Corbel"/>
                <a:cs typeface="Corbel"/>
              </a:rPr>
              <a:t>reduces  </a:t>
            </a:r>
            <a:r>
              <a:rPr sz="1000" b="1" spc="-5" dirty="0">
                <a:solidFill>
                  <a:srgbClr val="7E7E7E"/>
                </a:solidFill>
                <a:latin typeface="Corbel"/>
                <a:cs typeface="Corbel"/>
              </a:rPr>
              <a:t>greenhouse gases</a:t>
            </a:r>
            <a:r>
              <a:rPr sz="1000" b="1" spc="-30" dirty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sz="1000" b="1" spc="-5" dirty="0">
                <a:solidFill>
                  <a:srgbClr val="7E7E7E"/>
                </a:solidFill>
                <a:latin typeface="Corbel"/>
                <a:cs typeface="Corbel"/>
              </a:rPr>
              <a:t>emissions.</a:t>
            </a:r>
            <a:endParaRPr sz="1000">
              <a:latin typeface="Corbel"/>
              <a:cs typeface="Corbel"/>
            </a:endParaRPr>
          </a:p>
          <a:p>
            <a:pPr marL="12700" marR="327025">
              <a:lnSpc>
                <a:spcPct val="102000"/>
              </a:lnSpc>
              <a:spcBef>
                <a:spcPts val="885"/>
              </a:spcBef>
            </a:pPr>
            <a:r>
              <a:rPr sz="1000" b="1" spc="-10" dirty="0">
                <a:solidFill>
                  <a:srgbClr val="7E7E7E"/>
                </a:solidFill>
                <a:latin typeface="Corbel"/>
                <a:cs typeface="Corbel"/>
              </a:rPr>
              <a:t>So, </a:t>
            </a:r>
            <a:r>
              <a:rPr sz="1000" b="1" spc="-5" dirty="0">
                <a:solidFill>
                  <a:srgbClr val="7E7E7E"/>
                </a:solidFill>
                <a:latin typeface="Corbel"/>
                <a:cs typeface="Corbel"/>
              </a:rPr>
              <a:t>before you toss it, ask  yourself, can you recycle</a:t>
            </a:r>
            <a:r>
              <a:rPr sz="1000" b="1" spc="-25" dirty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sz="1000" b="1" spc="-5" dirty="0">
                <a:solidFill>
                  <a:srgbClr val="7E7E7E"/>
                </a:solidFill>
                <a:latin typeface="Corbel"/>
                <a:cs typeface="Corbel"/>
              </a:rPr>
              <a:t>it?</a:t>
            </a:r>
            <a:endParaRPr sz="10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 marR="491490">
              <a:lnSpc>
                <a:spcPct val="101000"/>
              </a:lnSpc>
              <a:spcBef>
                <a:spcPts val="5"/>
              </a:spcBef>
            </a:pPr>
            <a:r>
              <a:rPr sz="1000" b="1" spc="-5" dirty="0">
                <a:solidFill>
                  <a:srgbClr val="7E7E7E"/>
                </a:solidFill>
                <a:latin typeface="Corbel"/>
                <a:cs typeface="Corbel"/>
              </a:rPr>
              <a:t>For more information on  recycling:</a:t>
            </a:r>
            <a:endParaRPr sz="10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 marR="90170">
              <a:lnSpc>
                <a:spcPct val="102000"/>
              </a:lnSpc>
            </a:pPr>
            <a:r>
              <a:rPr sz="1000" b="1" spc="-5" dirty="0">
                <a:solidFill>
                  <a:srgbClr val="7E7E7E"/>
                </a:solidFill>
                <a:latin typeface="Corbel"/>
                <a:cs typeface="Corbel"/>
              </a:rPr>
              <a:t>Nkrumah Frazier, Sustainability  Officer</a:t>
            </a:r>
            <a:endParaRPr sz="10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 marR="99695">
              <a:lnSpc>
                <a:spcPct val="101000"/>
              </a:lnSpc>
            </a:pPr>
            <a:r>
              <a:rPr sz="1000" b="1" spc="-5" dirty="0">
                <a:solidFill>
                  <a:srgbClr val="7E7E7E"/>
                </a:solidFill>
                <a:latin typeface="Corbel"/>
                <a:cs typeface="Corbel"/>
              </a:rPr>
              <a:t>Jacquline McClain – Community  Dev.</a:t>
            </a:r>
            <a:endParaRPr sz="10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solidFill>
                  <a:srgbClr val="7E7E7E"/>
                </a:solidFill>
                <a:latin typeface="Corbel"/>
                <a:cs typeface="Corbel"/>
              </a:rPr>
              <a:t>(601)</a:t>
            </a:r>
            <a:r>
              <a:rPr sz="1000" b="1" spc="-70" dirty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sz="1000" b="1" spc="-5" dirty="0">
                <a:solidFill>
                  <a:srgbClr val="7E7E7E"/>
                </a:solidFill>
                <a:latin typeface="Corbel"/>
                <a:cs typeface="Corbel"/>
              </a:rPr>
              <a:t>545-5406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86784" y="2253995"/>
            <a:ext cx="2231136" cy="18272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48684" y="739140"/>
            <a:ext cx="2906267" cy="20634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B27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1500</Words>
  <Application>Microsoft Office PowerPoint</Application>
  <PresentationFormat>Custom</PresentationFormat>
  <Paragraphs>133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Corbel</vt:lpstr>
      <vt:lpstr>Symbol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Williams, Nick</cp:lastModifiedBy>
  <cp:revision>1</cp:revision>
  <dcterms:created xsi:type="dcterms:W3CDTF">2016-09-28T20:48:41Z</dcterms:created>
  <dcterms:modified xsi:type="dcterms:W3CDTF">2016-09-28T20:52:12Z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2016-09-28T00:00:00Z</vt:filetime>
  </property>
  <property fmtid="{D5CDD505-2E9C-101B-9397-08002B2CF9AE}" pid="3" name="Creator">
    <vt:lpwstr>Microsoft® Word 2010</vt:lpwstr>
  </property>
  <property fmtid="{D5CDD505-2E9C-101B-9397-08002B2CF9AE}" pid="4" name="LastSaved">
    <vt:filetime>2016-09-28T00:00:00Z</vt:filetime>
  </property>
</Properties>
</file>